
<file path=[Content_Types].xml><?xml version="1.0" encoding="utf-8"?>
<Types xmlns="http://schemas.openxmlformats.org/package/2006/content-types">
  <Default Extension="jpg" ContentType="image/jpeg"/>
  <Default Extension="rels" ContentType="application/vnd.openxmlformats-package.relationships+xml"/>
  <Default Extension="png" ContentType="image/png"/>
  <Default Extension="xml" ContentType="application/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15.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6858000" cx="9144000"/>
  <p:notesSz cy="9939325" cx="68056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4.xml" Type="http://schemas.openxmlformats.org/officeDocument/2006/relationships/slide" Id="rId19"/><Relationship Target="slides/slide13.xml" Type="http://schemas.openxmlformats.org/officeDocument/2006/relationships/slide" Id="rId18"/><Relationship Target="slides/slide12.xml" Type="http://schemas.openxmlformats.org/officeDocument/2006/relationships/slide" Id="rId17"/><Relationship Target="slides/slide11.xml" Type="http://schemas.openxmlformats.org/officeDocument/2006/relationships/slide" Id="rId16"/><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slides/slide8.xml" Type="http://schemas.openxmlformats.org/officeDocument/2006/relationships/slide" Id="rId13"/><Relationship Target="theme/theme1.xml" Type="http://schemas.openxmlformats.org/officeDocument/2006/relationships/theme" Id="rId1"/><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15.xml" Type="http://schemas.openxmlformats.org/officeDocument/2006/relationships/slide" Id="rId20"/><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2.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96967" cx="29490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 name="Shape 3"/>
          <p:cNvSpPr txBox="1"/>
          <p:nvPr>
            <p:ph idx="10" type="dt"/>
          </p:nvPr>
        </p:nvSpPr>
        <p:spPr>
          <a:xfrm>
            <a:off y="0" x="3854939"/>
            <a:ext cy="496967" cx="29490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 name="Shape 4"/>
          <p:cNvSpPr/>
          <p:nvPr>
            <p:ph idx="3"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5" name="Shape 5"/>
          <p:cNvSpPr txBox="1"/>
          <p:nvPr>
            <p:ph idx="1" type="body"/>
          </p:nvPr>
        </p:nvSpPr>
        <p:spPr>
          <a:xfrm>
            <a:off y="4721185" x="680562"/>
            <a:ext cy="4472701" cx="544448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 name="Shape 6"/>
          <p:cNvSpPr txBox="1"/>
          <p:nvPr>
            <p:ph idx="11" type="ftr"/>
          </p:nvPr>
        </p:nvSpPr>
        <p:spPr>
          <a:xfrm>
            <a:off y="9440646" x="0"/>
            <a:ext cy="496967" cx="2949099"/>
          </a:xfrm>
          <a:prstGeom prst="rect">
            <a:avLst/>
          </a:prstGeom>
          <a:noFill/>
          <a:ln>
            <a:noFill/>
          </a:ln>
        </p:spPr>
        <p:txBody>
          <a:bodyPr bIns="91425" rIns="91425" lIns="91425" tIns="91425" anchor="b"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 name="Shape 7"/>
          <p:cNvSpPr txBox="1"/>
          <p:nvPr>
            <p:ph idx="12" type="sldNum"/>
          </p:nvPr>
        </p:nvSpPr>
        <p:spPr>
          <a:xfrm>
            <a:off y="9440646" x="3854939"/>
            <a:ext cy="496967" cx="2949099"/>
          </a:xfrm>
          <a:prstGeom prst="rect">
            <a:avLst/>
          </a:prstGeom>
          <a:noFill/>
          <a:ln>
            <a:noFill/>
          </a:ln>
        </p:spPr>
        <p:txBody>
          <a:bodyPr bIns="91425" rIns="91425" lIns="91425" tIns="91425" anchor="b"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7" name="Shape 87"/>
        <p:cNvGrpSpPr/>
        <p:nvPr/>
      </p:nvGrpSpPr>
      <p:grpSpPr>
        <a:xfrm>
          <a:off y="0" x="0"/>
          <a:ext cy="0" cx="0"/>
          <a:chOff y="0" x="0"/>
          <a:chExt cy="0" cx="0"/>
        </a:xfrm>
      </p:grpSpPr>
      <p:sp>
        <p:nvSpPr>
          <p:cNvPr id="88" name="Shape 88"/>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89" name="Shape 89"/>
          <p:cNvSpPr txBox="1"/>
          <p:nvPr>
            <p:ph idx="1" type="body"/>
          </p:nvPr>
        </p:nvSpPr>
        <p:spPr>
          <a:xfrm>
            <a:off y="4721185" x="680562"/>
            <a:ext cy="4472701" cx="544448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1200" i="0">
              <a:solidFill>
                <a:schemeClr val="dk1"/>
              </a:solidFill>
              <a:latin typeface="Calibri"/>
              <a:ea typeface="Calibri"/>
              <a:cs typeface="Calibri"/>
              <a:sym typeface="Calibri"/>
            </a:endParaRPr>
          </a:p>
        </p:txBody>
      </p:sp>
      <p:sp>
        <p:nvSpPr>
          <p:cNvPr id="90" name="Shape 90"/>
          <p:cNvSpPr txBox="1"/>
          <p:nvPr>
            <p:ph idx="12" type="sldNum"/>
          </p:nvPr>
        </p:nvSpPr>
        <p:spPr>
          <a:xfrm>
            <a:off y="9440646" x="3854939"/>
            <a:ext cy="496967" cx="29490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fr-FR"/>
              <a:t>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5" name="Shape 165"/>
        <p:cNvGrpSpPr/>
        <p:nvPr/>
      </p:nvGrpSpPr>
      <p:grpSpPr>
        <a:xfrm>
          <a:off y="0" x="0"/>
          <a:ext cy="0" cx="0"/>
          <a:chOff y="0" x="0"/>
          <a:chExt cy="0" cx="0"/>
        </a:xfrm>
      </p:grpSpPr>
      <p:sp>
        <p:nvSpPr>
          <p:cNvPr id="166" name="Shape 166"/>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67" name="Shape 167"/>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4" name="Shape 174"/>
        <p:cNvGrpSpPr/>
        <p:nvPr/>
      </p:nvGrpSpPr>
      <p:grpSpPr>
        <a:xfrm>
          <a:off y="0" x="0"/>
          <a:ext cy="0" cx="0"/>
          <a:chOff y="0" x="0"/>
          <a:chExt cy="0" cx="0"/>
        </a:xfrm>
      </p:grpSpPr>
      <p:sp>
        <p:nvSpPr>
          <p:cNvPr id="175" name="Shape 175"/>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76" name="Shape 176"/>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0" name="Shape 180"/>
        <p:cNvGrpSpPr/>
        <p:nvPr/>
      </p:nvGrpSpPr>
      <p:grpSpPr>
        <a:xfrm>
          <a:off y="0" x="0"/>
          <a:ext cy="0" cx="0"/>
          <a:chOff y="0" x="0"/>
          <a:chExt cy="0" cx="0"/>
        </a:xfrm>
      </p:grpSpPr>
      <p:sp>
        <p:nvSpPr>
          <p:cNvPr id="181" name="Shape 181"/>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82" name="Shape 182"/>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6" name="Shape 186"/>
        <p:cNvGrpSpPr/>
        <p:nvPr/>
      </p:nvGrpSpPr>
      <p:grpSpPr>
        <a:xfrm>
          <a:off y="0" x="0"/>
          <a:ext cy="0" cx="0"/>
          <a:chOff y="0" x="0"/>
          <a:chExt cy="0" cx="0"/>
        </a:xfrm>
      </p:grpSpPr>
      <p:sp>
        <p:nvSpPr>
          <p:cNvPr id="187" name="Shape 187"/>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88" name="Shape 188"/>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2" name="Shape 192"/>
        <p:cNvGrpSpPr/>
        <p:nvPr/>
      </p:nvGrpSpPr>
      <p:grpSpPr>
        <a:xfrm>
          <a:off y="0" x="0"/>
          <a:ext cy="0" cx="0"/>
          <a:chOff y="0" x="0"/>
          <a:chExt cy="0" cx="0"/>
        </a:xfrm>
      </p:grpSpPr>
      <p:sp>
        <p:nvSpPr>
          <p:cNvPr id="193" name="Shape 193"/>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94" name="Shape 194"/>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8" name="Shape 198"/>
        <p:cNvGrpSpPr/>
        <p:nvPr/>
      </p:nvGrpSpPr>
      <p:grpSpPr>
        <a:xfrm>
          <a:off y="0" x="0"/>
          <a:ext cy="0" cx="0"/>
          <a:chOff y="0" x="0"/>
          <a:chExt cy="0" cx="0"/>
        </a:xfrm>
      </p:grpSpPr>
      <p:sp>
        <p:nvSpPr>
          <p:cNvPr id="199" name="Shape 199"/>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200" name="Shape 200"/>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6" name="Shape 96"/>
        <p:cNvGrpSpPr/>
        <p:nvPr/>
      </p:nvGrpSpPr>
      <p:grpSpPr>
        <a:xfrm>
          <a:off y="0" x="0"/>
          <a:ext cy="0" cx="0"/>
          <a:chOff y="0" x="0"/>
          <a:chExt cy="0" cx="0"/>
        </a:xfrm>
      </p:grpSpPr>
      <p:sp>
        <p:nvSpPr>
          <p:cNvPr id="97" name="Shape 97"/>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98" name="Shape 98"/>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4" name="Shape 104"/>
        <p:cNvGrpSpPr/>
        <p:nvPr/>
      </p:nvGrpSpPr>
      <p:grpSpPr>
        <a:xfrm>
          <a:off y="0" x="0"/>
          <a:ext cy="0" cx="0"/>
          <a:chOff y="0" x="0"/>
          <a:chExt cy="0" cx="0"/>
        </a:xfrm>
      </p:grpSpPr>
      <p:sp>
        <p:nvSpPr>
          <p:cNvPr id="105" name="Shape 105"/>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06" name="Shape 106"/>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2" name="Shape 112"/>
        <p:cNvGrpSpPr/>
        <p:nvPr/>
      </p:nvGrpSpPr>
      <p:grpSpPr>
        <a:xfrm>
          <a:off y="0" x="0"/>
          <a:ext cy="0" cx="0"/>
          <a:chOff y="0" x="0"/>
          <a:chExt cy="0" cx="0"/>
        </a:xfrm>
      </p:grpSpPr>
      <p:sp>
        <p:nvSpPr>
          <p:cNvPr id="113" name="Shape 113"/>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14" name="Shape 114"/>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4" name="Shape 124"/>
        <p:cNvGrpSpPr/>
        <p:nvPr/>
      </p:nvGrpSpPr>
      <p:grpSpPr>
        <a:xfrm>
          <a:off y="0" x="0"/>
          <a:ext cy="0" cx="0"/>
          <a:chOff y="0" x="0"/>
          <a:chExt cy="0" cx="0"/>
        </a:xfrm>
      </p:grpSpPr>
      <p:sp>
        <p:nvSpPr>
          <p:cNvPr id="125" name="Shape 125"/>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12700" cap="flat">
            <a:solidFill>
              <a:srgbClr val="000000"/>
            </a:solidFill>
            <a:prstDash val="solid"/>
            <a:round/>
            <a:headEnd w="med" len="med" type="none"/>
            <a:tailEnd w="med" len="med" type="none"/>
          </a:ln>
        </p:spPr>
      </p:sp>
      <p:sp>
        <p:nvSpPr>
          <p:cNvPr id="126" name="Shape 126"/>
          <p:cNvSpPr txBox="1"/>
          <p:nvPr>
            <p:ph idx="1" type="body"/>
          </p:nvPr>
        </p:nvSpPr>
        <p:spPr>
          <a:xfrm>
            <a:off y="4721185" x="680562"/>
            <a:ext cy="4472701" cx="5444489"/>
          </a:xfrm>
          <a:prstGeom prst="rect">
            <a:avLst/>
          </a:prstGeom>
          <a:noFill/>
          <a:ln>
            <a:noFill/>
          </a:ln>
        </p:spPr>
        <p:txBody>
          <a:bodyPr bIns="45700" rIns="91425" lIns="91425" tIns="45700" anchor="t" anchorCtr="0">
            <a:noAutofit/>
          </a:bodyPr>
          <a:lstStyle/>
          <a:p>
            <a:pPr algn="l" rtl="0" lvl="3" marR="0" indent="0" marL="1371600">
              <a:spcBef>
                <a:spcPts val="0"/>
              </a:spcBef>
              <a:buClr>
                <a:schemeClr val="dk1"/>
              </a:buClr>
              <a:buSzPct val="100000"/>
              <a:buFont typeface="Noto Symbol"/>
              <a:buChar char="➢"/>
            </a:pPr>
            <a:r>
              <a:rPr strike="noStrike" u="none" b="0" cap="none" baseline="0" sz="1200" lang="fr-FR" i="0">
                <a:solidFill>
                  <a:schemeClr val="dk1"/>
                </a:solidFill>
                <a:latin typeface="Calibri"/>
                <a:ea typeface="Calibri"/>
                <a:cs typeface="Calibri"/>
                <a:sym typeface="Calibri"/>
              </a:rPr>
              <a:t>Les domaines abordés par le médecin du travail sont très variés, dermato, rhumato, respiratoire, ORL, psychiatrie…Détermination de l’aptitude</a:t>
            </a:r>
          </a:p>
          <a:p>
            <a:pPr algn="l" rtl="0" lvl="3" marR="0" indent="0" marL="1371600">
              <a:spcBef>
                <a:spcPts val="0"/>
              </a:spcBef>
              <a:buClr>
                <a:schemeClr val="dk1"/>
              </a:buClr>
              <a:buSzPct val="100000"/>
              <a:buFont typeface="Noto Symbol"/>
              <a:buChar char="➢"/>
            </a:pPr>
            <a:r>
              <a:rPr strike="noStrike" u="none" b="0" cap="none" baseline="0" sz="1200" lang="fr-FR" i="0">
                <a:solidFill>
                  <a:schemeClr val="dk1"/>
                </a:solidFill>
                <a:latin typeface="Calibri"/>
                <a:ea typeface="Calibri"/>
                <a:cs typeface="Calibri"/>
                <a:sym typeface="Calibri"/>
              </a:rPr>
              <a:t>Dépistage des maladies à caractère professionnel</a:t>
            </a:r>
          </a:p>
          <a:p>
            <a:pPr algn="l" rtl="0" lvl="3" marR="0" indent="0" marL="1371600">
              <a:spcBef>
                <a:spcPts val="0"/>
              </a:spcBef>
              <a:buClr>
                <a:schemeClr val="dk1"/>
              </a:buClr>
              <a:buSzPct val="100000"/>
              <a:buFont typeface="Noto Symbol"/>
              <a:buChar char="➢"/>
            </a:pPr>
            <a:r>
              <a:rPr strike="noStrike" u="none" b="0" cap="none" baseline="0" sz="1200" lang="fr-FR" i="0">
                <a:solidFill>
                  <a:schemeClr val="dk1"/>
                </a:solidFill>
                <a:latin typeface="Calibri"/>
                <a:ea typeface="Calibri"/>
                <a:cs typeface="Calibri"/>
                <a:sym typeface="Calibri"/>
              </a:rPr>
              <a:t>Dépistage des maladies dangereuses pour l’entourage</a:t>
            </a:r>
          </a:p>
          <a:p>
            <a:pPr algn="l" rtl="0" lvl="0" marR="0" indent="0" marL="0">
              <a:spcBef>
                <a:spcPts val="0"/>
              </a:spcBef>
              <a:buSzPct val="25000"/>
              <a:buNone/>
            </a:pPr>
            <a:r>
              <a:rPr strike="noStrike" u="none" b="0" cap="none" baseline="0" sz="1200" lang="fr-FR" i="0">
                <a:solidFill>
                  <a:schemeClr val="dk1"/>
                </a:solidFill>
                <a:latin typeface="Calibri"/>
                <a:ea typeface="Calibri"/>
                <a:cs typeface="Calibri"/>
                <a:sym typeface="Calibri"/>
              </a:rPr>
              <a:t>Dépistage de pathologies ; psychiatrique, neurologique, cardiologique…	En cas d'exposition a des agents cancerogenes, mutagenes</a:t>
            </a:r>
          </a:p>
          <a:p>
            <a:pPr algn="l" rtl="0" lvl="0" marR="0" indent="0" marL="0">
              <a:spcBef>
                <a:spcPts val="0"/>
              </a:spcBef>
              <a:buSzPct val="25000"/>
              <a:buNone/>
            </a:pPr>
            <a:r>
              <a:rPr strike="noStrike" u="none" b="0" cap="none" baseline="0" sz="1200" lang="fr-FR" i="0">
                <a:solidFill>
                  <a:schemeClr val="dk1"/>
                </a:solidFill>
                <a:latin typeface="Calibri"/>
                <a:ea typeface="Calibri"/>
                <a:cs typeface="Calibri"/>
                <a:sym typeface="Calibri"/>
              </a:rPr>
              <a:t>• Rayonnements ionisants : chirurgie avec controles par</a:t>
            </a:r>
          </a:p>
          <a:p>
            <a:pPr algn="l" rtl="0" lvl="0" marR="0" indent="0" marL="0">
              <a:spcBef>
                <a:spcPts val="0"/>
              </a:spcBef>
              <a:buSzPct val="25000"/>
              <a:buNone/>
            </a:pPr>
            <a:r>
              <a:rPr strike="noStrike" u="none" b="0" cap="none" baseline="0" sz="1200" lang="fr-FR" i="0">
                <a:solidFill>
                  <a:schemeClr val="dk1"/>
                </a:solidFill>
                <a:latin typeface="Calibri"/>
                <a:ea typeface="Calibri"/>
                <a:cs typeface="Calibri"/>
                <a:sym typeface="Calibri"/>
              </a:rPr>
              <a:t>scopies : orthopedie, chirurgie vasculaire, ...</a:t>
            </a:r>
          </a:p>
          <a:p>
            <a:pPr algn="l" rtl="0" lvl="0" marR="0" indent="0" marL="0">
              <a:spcBef>
                <a:spcPts val="0"/>
              </a:spcBef>
              <a:buSzPct val="25000"/>
              <a:buNone/>
            </a:pPr>
            <a:r>
              <a:rPr strike="noStrike" u="none" b="0" cap="none" baseline="0" sz="1200" lang="fr-FR" i="0">
                <a:solidFill>
                  <a:schemeClr val="dk1"/>
                </a:solidFill>
                <a:latin typeface="Calibri"/>
                <a:ea typeface="Calibri"/>
                <a:cs typeface="Calibri"/>
                <a:sym typeface="Calibri"/>
              </a:rPr>
              <a:t>• Formaldehyde : hygiene du bloc operatoire</a:t>
            </a:r>
          </a:p>
        </p:txBody>
      </p:sp>
      <p:sp>
        <p:nvSpPr>
          <p:cNvPr id="127" name="Shape 127"/>
          <p:cNvSpPr txBox="1"/>
          <p:nvPr>
            <p:ph idx="12" type="sldNum"/>
          </p:nvPr>
        </p:nvSpPr>
        <p:spPr>
          <a:xfrm>
            <a:off y="9440646" x="3854939"/>
            <a:ext cy="496967" cx="2949099"/>
          </a:xfrm>
          <a:prstGeom prst="rect">
            <a:avLst/>
          </a:prstGeom>
          <a:noFill/>
          <a:ln>
            <a:noFill/>
          </a:ln>
        </p:spPr>
        <p:txBody>
          <a:bodyPr bIns="45700" rIns="91425" lIns="91425" tIns="45700" anchor="b" anchorCtr="0">
            <a:noAutofit/>
          </a:bodyPr>
          <a:lstStyle/>
          <a:p>
            <a:pPr algn="r" rtl="0" lvl="0" marR="0" indent="0" marL="0">
              <a:spcBef>
                <a:spcPts val="0"/>
              </a:spcBef>
              <a:buSzPct val="25000"/>
              <a:buNone/>
            </a:pPr>
            <a:r>
              <a:rPr lang="fr-F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3" name="Shape 133"/>
        <p:cNvGrpSpPr/>
        <p:nvPr/>
      </p:nvGrpSpPr>
      <p:grpSpPr>
        <a:xfrm>
          <a:off y="0" x="0"/>
          <a:ext cy="0" cx="0"/>
          <a:chOff y="0" x="0"/>
          <a:chExt cy="0" cx="0"/>
        </a:xfrm>
      </p:grpSpPr>
      <p:sp>
        <p:nvSpPr>
          <p:cNvPr id="134" name="Shape 134"/>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35" name="Shape 135"/>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1" name="Shape 141"/>
        <p:cNvGrpSpPr/>
        <p:nvPr/>
      </p:nvGrpSpPr>
      <p:grpSpPr>
        <a:xfrm>
          <a:off y="0" x="0"/>
          <a:ext cy="0" cx="0"/>
          <a:chOff y="0" x="0"/>
          <a:chExt cy="0" cx="0"/>
        </a:xfrm>
      </p:grpSpPr>
      <p:sp>
        <p:nvSpPr>
          <p:cNvPr id="142" name="Shape 142"/>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43" name="Shape 143"/>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9" name="Shape 149"/>
        <p:cNvGrpSpPr/>
        <p:nvPr/>
      </p:nvGrpSpPr>
      <p:grpSpPr>
        <a:xfrm>
          <a:off y="0" x="0"/>
          <a:ext cy="0" cx="0"/>
          <a:chOff y="0" x="0"/>
          <a:chExt cy="0" cx="0"/>
        </a:xfrm>
      </p:grpSpPr>
      <p:sp>
        <p:nvSpPr>
          <p:cNvPr id="150" name="Shape 150"/>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51" name="Shape 151"/>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7" name="Shape 157"/>
        <p:cNvGrpSpPr/>
        <p:nvPr/>
      </p:nvGrpSpPr>
      <p:grpSpPr>
        <a:xfrm>
          <a:off y="0" x="0"/>
          <a:ext cy="0" cx="0"/>
          <a:chOff y="0" x="0"/>
          <a:chExt cy="0" cx="0"/>
        </a:xfrm>
      </p:grpSpPr>
      <p:sp>
        <p:nvSpPr>
          <p:cNvPr id="158" name="Shape 158"/>
          <p:cNvSpPr txBox="1"/>
          <p:nvPr>
            <p:ph idx="1" type="body"/>
          </p:nvPr>
        </p:nvSpPr>
        <p:spPr>
          <a:xfrm>
            <a:off y="4721185" x="680562"/>
            <a:ext cy="4472701" cx="5444489"/>
          </a:xfrm>
          <a:prstGeom prst="rect">
            <a:avLst/>
          </a:prstGeom>
        </p:spPr>
        <p:txBody>
          <a:bodyPr bIns="91425" rIns="91425" lIns="91425" tIns="91425" anchor="t" anchorCtr="0">
            <a:noAutofit/>
          </a:bodyPr>
          <a:lstStyle/>
          <a:p>
            <a:pPr>
              <a:spcBef>
                <a:spcPts val="0"/>
              </a:spcBef>
              <a:buNone/>
            </a:pPr>
            <a:r>
              <a:t/>
            </a:r>
            <a:endParaRPr/>
          </a:p>
        </p:txBody>
      </p:sp>
      <p:sp>
        <p:nvSpPr>
          <p:cNvPr id="159" name="Shape 159"/>
          <p:cNvSpPr/>
          <p:nvPr>
            <p:ph idx="2" type="sldImg"/>
          </p:nvPr>
        </p:nvSpPr>
        <p:spPr>
          <a:xfrm>
            <a:off y="746125" x="920750"/>
            <a:ext cy="3725862" cx="49657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Diapositive de titre">
    <p:spTree>
      <p:nvGrpSpPr>
        <p:cNvPr id="14" name="Shape 14"/>
        <p:cNvGrpSpPr/>
        <p:nvPr/>
      </p:nvGrpSpPr>
      <p:grpSpPr>
        <a:xfrm>
          <a:off y="0" x="0"/>
          <a:ext cy="0" cx="0"/>
          <a:chOff y="0" x="0"/>
          <a:chExt cy="0" cx="0"/>
        </a:xfrm>
      </p:grpSpPr>
      <p:sp>
        <p:nvSpPr>
          <p:cNvPr id="15" name="Shape 15"/>
          <p:cNvSpPr txBox="1"/>
          <p:nvPr>
            <p:ph type="ctrTitle"/>
          </p:nvPr>
        </p:nvSpPr>
        <p:spPr>
          <a:xfrm>
            <a:off y="2130425" x="685800"/>
            <a:ext cy="1470024" cx="7772400"/>
          </a:xfrm>
          <a:prstGeom prst="rect">
            <a:avLst/>
          </a:prstGeom>
          <a:noFill/>
          <a:ln>
            <a:noFill/>
          </a:ln>
        </p:spPr>
        <p:txBody>
          <a:bodyPr bIns="91425" rIns="91425" lIns="91425" tIns="91425" anchor="ctr" anchorCtr="0"/>
          <a:lstStyle>
            <a:lvl1pPr algn="ctr" rtl="0" marR="0" indent="0" marL="0">
              <a:spcBef>
                <a:spcPts val="0"/>
              </a:spcBef>
              <a:buClr>
                <a:schemeClr val="dk1"/>
              </a:buClr>
              <a:buFont typeface="Calibri"/>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6" name="Shape 16"/>
          <p:cNvSpPr txBox="1"/>
          <p:nvPr>
            <p:ph idx="1" type="subTitle"/>
          </p:nvPr>
        </p:nvSpPr>
        <p:spPr>
          <a:xfrm>
            <a:off y="3886200" x="1371600"/>
            <a:ext cy="1752600" cx="6400799"/>
          </a:xfrm>
          <a:prstGeom prst="rect">
            <a:avLst/>
          </a:prstGeom>
          <a:noFill/>
          <a:ln>
            <a:noFill/>
          </a:ln>
        </p:spPr>
        <p:txBody>
          <a:bodyPr bIns="91425" rIns="91425" lIns="91425" tIns="91425" anchor="t" anchorCtr="0"/>
          <a:lstStyle>
            <a:lvl1pPr algn="ctr" rtl="0" marR="0" indent="0" marL="0">
              <a:spcBef>
                <a:spcPts val="640"/>
              </a:spcBef>
              <a:buClr>
                <a:srgbClr val="888888"/>
              </a:buClr>
              <a:buFont typeface="Arial"/>
              <a:buNone/>
              <a:defRPr/>
            </a:lvl1pPr>
            <a:lvl2pPr algn="ctr" rtl="0" marR="0" indent="0" marL="457200">
              <a:spcBef>
                <a:spcPts val="560"/>
              </a:spcBef>
              <a:buClr>
                <a:srgbClr val="888888"/>
              </a:buClr>
              <a:buFont typeface="Arial"/>
              <a:buNone/>
              <a:defRPr/>
            </a:lvl2pPr>
            <a:lvl3pPr algn="ctr" rtl="0" marR="0" indent="0" marL="914400">
              <a:spcBef>
                <a:spcPts val="480"/>
              </a:spcBef>
              <a:buClr>
                <a:srgbClr val="888888"/>
              </a:buClr>
              <a:buFont typeface="Arial"/>
              <a:buNone/>
              <a:defRPr/>
            </a:lvl3pPr>
            <a:lvl4pPr algn="ctr" rtl="0" marR="0" indent="0" marL="1371600">
              <a:spcBef>
                <a:spcPts val="400"/>
              </a:spcBef>
              <a:buClr>
                <a:srgbClr val="888888"/>
              </a:buClr>
              <a:buFont typeface="Arial"/>
              <a:buNone/>
              <a:defRPr/>
            </a:lvl4pPr>
            <a:lvl5pPr algn="ctr" rtl="0" marR="0" indent="0" marL="1828800">
              <a:spcBef>
                <a:spcPts val="400"/>
              </a:spcBef>
              <a:buClr>
                <a:srgbClr val="888888"/>
              </a:buClr>
              <a:buFont typeface="Arial"/>
              <a:buNone/>
              <a:defRPr/>
            </a:lvl5pPr>
            <a:lvl6pPr algn="ctr" rtl="0" marR="0" indent="0" marL="2286000">
              <a:spcBef>
                <a:spcPts val="400"/>
              </a:spcBef>
              <a:buClr>
                <a:srgbClr val="888888"/>
              </a:buClr>
              <a:buFont typeface="Arial"/>
              <a:buNone/>
              <a:defRPr/>
            </a:lvl6pPr>
            <a:lvl7pPr algn="ctr" rtl="0" marR="0" indent="0" marL="2743200">
              <a:spcBef>
                <a:spcPts val="400"/>
              </a:spcBef>
              <a:buClr>
                <a:srgbClr val="888888"/>
              </a:buClr>
              <a:buFont typeface="Arial"/>
              <a:buNone/>
              <a:defRPr/>
            </a:lvl7pPr>
            <a:lvl8pPr algn="ctr" rtl="0" marR="0" indent="0" marL="3200400">
              <a:spcBef>
                <a:spcPts val="400"/>
              </a:spcBef>
              <a:buClr>
                <a:srgbClr val="888888"/>
              </a:buClr>
              <a:buFont typeface="Arial"/>
              <a:buNone/>
              <a:defRPr/>
            </a:lvl8pPr>
            <a:lvl9pPr algn="ctr" rtl="0" marR="0" indent="0" marL="3657600">
              <a:spcBef>
                <a:spcPts val="400"/>
              </a:spcBef>
              <a:buClr>
                <a:srgbClr val="888888"/>
              </a:buClr>
              <a:buFont typeface="Arial"/>
              <a:buNone/>
              <a:defRPr/>
            </a:lvl9pPr>
          </a:lstStyle>
          <a:p/>
        </p:txBody>
      </p:sp>
      <p:sp>
        <p:nvSpPr>
          <p:cNvPr id="17" name="Shape 17"/>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8" name="Shape 18"/>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9" name="Shape 19"/>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re et texte vertical">
    <p:spTree>
      <p:nvGrpSpPr>
        <p:cNvPr id="71" name="Shape 71"/>
        <p:cNvGrpSpPr/>
        <p:nvPr/>
      </p:nvGrpSpPr>
      <p:grpSpPr>
        <a:xfrm>
          <a:off y="0" x="0"/>
          <a:ext cy="0" cx="0"/>
          <a:chOff y="0" x="0"/>
          <a:chExt cy="0" cx="0"/>
        </a:xfrm>
      </p:grpSpPr>
      <p:sp>
        <p:nvSpPr>
          <p:cNvPr id="72" name="Shape 72"/>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3" name="Shape 73"/>
          <p:cNvSpPr txBox="1"/>
          <p:nvPr>
            <p:ph idx="1" type="body"/>
          </p:nvPr>
        </p:nvSpPr>
        <p:spPr>
          <a:xfrm rot="5400000">
            <a:off y="-251618" x="2309018"/>
            <a:ext cy="8229600" cx="4525963"/>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Arial"/>
              <a:buChar char="•"/>
              <a:defRPr/>
            </a:lvl1pPr>
            <a:lvl2pPr algn="l" rtl="0" indent="-107950" marL="742950">
              <a:spcBef>
                <a:spcPts val="560"/>
              </a:spcBef>
              <a:buClr>
                <a:schemeClr val="dk1"/>
              </a:buClr>
              <a:buFont typeface="Arial"/>
              <a:buChar char="–"/>
              <a:defRPr/>
            </a:lvl2pPr>
            <a:lvl3pPr algn="l" rtl="0" indent="-76200" marL="1143000">
              <a:spcBef>
                <a:spcPts val="480"/>
              </a:spcBef>
              <a:buClr>
                <a:schemeClr val="dk1"/>
              </a:buClr>
              <a:buFont typeface="Arial"/>
              <a:buChar char="•"/>
              <a:defRPr/>
            </a:lvl3pPr>
            <a:lvl4pPr algn="l" rtl="0" indent="-101600" marL="1600200">
              <a:spcBef>
                <a:spcPts val="400"/>
              </a:spcBef>
              <a:buClr>
                <a:schemeClr val="dk1"/>
              </a:buClr>
              <a:buFont typeface="Arial"/>
              <a:buChar char="–"/>
              <a:defRPr/>
            </a:lvl4pPr>
            <a:lvl5pPr algn="l" rtl="0" indent="-101600" marL="2057400">
              <a:spcBef>
                <a:spcPts val="400"/>
              </a:spcBef>
              <a:buClr>
                <a:schemeClr val="dk1"/>
              </a:buClr>
              <a:buFont typeface="Arial"/>
              <a:buChar char="»"/>
              <a:defRPr/>
            </a:lvl5pPr>
            <a:lvl6pPr algn="l" rtl="0" indent="-101600" marL="2514600">
              <a:spcBef>
                <a:spcPts val="400"/>
              </a:spcBef>
              <a:buClr>
                <a:schemeClr val="dk1"/>
              </a:buClr>
              <a:buFont typeface="Arial"/>
              <a:buChar char="•"/>
              <a:defRPr/>
            </a:lvl6pPr>
            <a:lvl7pPr algn="l" rtl="0" indent="-101600" marL="2971800">
              <a:spcBef>
                <a:spcPts val="400"/>
              </a:spcBef>
              <a:buClr>
                <a:schemeClr val="dk1"/>
              </a:buClr>
              <a:buFont typeface="Arial"/>
              <a:buChar char="•"/>
              <a:defRPr/>
            </a:lvl7pPr>
            <a:lvl8pPr algn="l" rtl="0" indent="-101600" marL="3429000">
              <a:spcBef>
                <a:spcPts val="400"/>
              </a:spcBef>
              <a:buClr>
                <a:schemeClr val="dk1"/>
              </a:buClr>
              <a:buFont typeface="Arial"/>
              <a:buChar char="•"/>
              <a:defRPr/>
            </a:lvl8pPr>
            <a:lvl9pPr algn="l" rtl="0" indent="-101600" marL="3886200">
              <a:spcBef>
                <a:spcPts val="400"/>
              </a:spcBef>
              <a:buClr>
                <a:schemeClr val="dk1"/>
              </a:buClr>
              <a:buFont typeface="Arial"/>
              <a:buChar char="•"/>
              <a:defRPr/>
            </a:lvl9pPr>
          </a:lstStyle>
          <a:p/>
        </p:txBody>
      </p:sp>
      <p:sp>
        <p:nvSpPr>
          <p:cNvPr id="74" name="Shape 74"/>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5" name="Shape 75"/>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6" name="Shape 76"/>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Titre vertical et texte">
    <p:spTree>
      <p:nvGrpSpPr>
        <p:cNvPr id="77" name="Shape 77"/>
        <p:cNvGrpSpPr/>
        <p:nvPr/>
      </p:nvGrpSpPr>
      <p:grpSpPr>
        <a:xfrm>
          <a:off y="0" x="0"/>
          <a:ext cy="0" cx="0"/>
          <a:chOff y="0" x="0"/>
          <a:chExt cy="0" cx="0"/>
        </a:xfrm>
      </p:grpSpPr>
      <p:sp>
        <p:nvSpPr>
          <p:cNvPr id="78" name="Shape 78"/>
          <p:cNvSpPr txBox="1"/>
          <p:nvPr>
            <p:ph type="title"/>
          </p:nvPr>
        </p:nvSpPr>
        <p:spPr>
          <a:xfrm rot="5400000">
            <a:off y="2171700" x="4732337"/>
            <a:ext cy="2057400" cx="5851525"/>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9" name="Shape 79"/>
          <p:cNvSpPr txBox="1"/>
          <p:nvPr>
            <p:ph idx="1" type="body"/>
          </p:nvPr>
        </p:nvSpPr>
        <p:spPr>
          <a:xfrm rot="5400000">
            <a:off y="190500" x="541337"/>
            <a:ext cy="6019799" cx="5851525"/>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Arial"/>
              <a:buChar char="•"/>
              <a:defRPr/>
            </a:lvl1pPr>
            <a:lvl2pPr algn="l" rtl="0" indent="-107950" marL="742950">
              <a:spcBef>
                <a:spcPts val="560"/>
              </a:spcBef>
              <a:buClr>
                <a:schemeClr val="dk1"/>
              </a:buClr>
              <a:buFont typeface="Arial"/>
              <a:buChar char="–"/>
              <a:defRPr/>
            </a:lvl2pPr>
            <a:lvl3pPr algn="l" rtl="0" indent="-76200" marL="1143000">
              <a:spcBef>
                <a:spcPts val="480"/>
              </a:spcBef>
              <a:buClr>
                <a:schemeClr val="dk1"/>
              </a:buClr>
              <a:buFont typeface="Arial"/>
              <a:buChar char="•"/>
              <a:defRPr/>
            </a:lvl3pPr>
            <a:lvl4pPr algn="l" rtl="0" indent="-101600" marL="1600200">
              <a:spcBef>
                <a:spcPts val="400"/>
              </a:spcBef>
              <a:buClr>
                <a:schemeClr val="dk1"/>
              </a:buClr>
              <a:buFont typeface="Arial"/>
              <a:buChar char="–"/>
              <a:defRPr/>
            </a:lvl4pPr>
            <a:lvl5pPr algn="l" rtl="0" indent="-101600" marL="2057400">
              <a:spcBef>
                <a:spcPts val="400"/>
              </a:spcBef>
              <a:buClr>
                <a:schemeClr val="dk1"/>
              </a:buClr>
              <a:buFont typeface="Arial"/>
              <a:buChar char="»"/>
              <a:defRPr/>
            </a:lvl5pPr>
            <a:lvl6pPr algn="l" rtl="0" indent="-101600" marL="2514600">
              <a:spcBef>
                <a:spcPts val="400"/>
              </a:spcBef>
              <a:buClr>
                <a:schemeClr val="dk1"/>
              </a:buClr>
              <a:buFont typeface="Arial"/>
              <a:buChar char="•"/>
              <a:defRPr/>
            </a:lvl6pPr>
            <a:lvl7pPr algn="l" rtl="0" indent="-101600" marL="2971800">
              <a:spcBef>
                <a:spcPts val="400"/>
              </a:spcBef>
              <a:buClr>
                <a:schemeClr val="dk1"/>
              </a:buClr>
              <a:buFont typeface="Arial"/>
              <a:buChar char="•"/>
              <a:defRPr/>
            </a:lvl7pPr>
            <a:lvl8pPr algn="l" rtl="0" indent="-101600" marL="3429000">
              <a:spcBef>
                <a:spcPts val="400"/>
              </a:spcBef>
              <a:buClr>
                <a:schemeClr val="dk1"/>
              </a:buClr>
              <a:buFont typeface="Arial"/>
              <a:buChar char="•"/>
              <a:defRPr/>
            </a:lvl8pPr>
            <a:lvl9pPr algn="l" rtl="0" indent="-101600" marL="3886200">
              <a:spcBef>
                <a:spcPts val="400"/>
              </a:spcBef>
              <a:buClr>
                <a:schemeClr val="dk1"/>
              </a:buClr>
              <a:buFont typeface="Arial"/>
              <a:buChar char="•"/>
              <a:defRPr/>
            </a:lvl9pPr>
          </a:lstStyle>
          <a:p/>
        </p:txBody>
      </p:sp>
      <p:sp>
        <p:nvSpPr>
          <p:cNvPr id="80" name="Shape 80"/>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1" name="Shape 81"/>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82" name="Shape 82"/>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re et contenu">
    <p:spTree>
      <p:nvGrpSpPr>
        <p:cNvPr id="20" name="Shape 20"/>
        <p:cNvGrpSpPr/>
        <p:nvPr/>
      </p:nvGrpSpPr>
      <p:grpSpPr>
        <a:xfrm>
          <a:off y="0" x="0"/>
          <a:ext cy="0" cx="0"/>
          <a:chOff y="0" x="0"/>
          <a:chExt cy="0" cx="0"/>
        </a:xfrm>
      </p:grpSpPr>
      <p:sp>
        <p:nvSpPr>
          <p:cNvPr id="21" name="Shape 21"/>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2" name="Shape 22"/>
          <p:cNvSpPr txBox="1"/>
          <p:nvPr>
            <p:ph idx="1" type="body"/>
          </p:nvPr>
        </p:nvSpPr>
        <p:spPr>
          <a:xfrm>
            <a:off y="1600200" x="457200"/>
            <a:ext cy="4525963" cx="8229600"/>
          </a:xfrm>
          <a:prstGeom prst="rect">
            <a:avLst/>
          </a:prstGeom>
          <a:noFill/>
          <a:ln>
            <a:noFill/>
          </a:ln>
        </p:spPr>
        <p:txBody>
          <a:bodyPr bIns="91425" rIns="91425" lIns="91425" tIns="91425" anchor="t" anchorCtr="0"/>
          <a:lstStyle>
            <a:lvl1pPr algn="l" rtl="0" indent="-139700" marL="342900">
              <a:spcBef>
                <a:spcPts val="640"/>
              </a:spcBef>
              <a:buClr>
                <a:schemeClr val="dk1"/>
              </a:buClr>
              <a:buFont typeface="Arial"/>
              <a:buChar char="•"/>
              <a:defRPr/>
            </a:lvl1pPr>
            <a:lvl2pPr algn="l" rtl="0" indent="-107950" marL="742950">
              <a:spcBef>
                <a:spcPts val="560"/>
              </a:spcBef>
              <a:buClr>
                <a:schemeClr val="dk1"/>
              </a:buClr>
              <a:buFont typeface="Arial"/>
              <a:buChar char="–"/>
              <a:defRPr/>
            </a:lvl2pPr>
            <a:lvl3pPr algn="l" rtl="0" indent="-76200" marL="1143000">
              <a:spcBef>
                <a:spcPts val="480"/>
              </a:spcBef>
              <a:buClr>
                <a:schemeClr val="dk1"/>
              </a:buClr>
              <a:buFont typeface="Arial"/>
              <a:buChar char="•"/>
              <a:defRPr/>
            </a:lvl3pPr>
            <a:lvl4pPr algn="l" rtl="0" indent="-101600" marL="1600200">
              <a:spcBef>
                <a:spcPts val="400"/>
              </a:spcBef>
              <a:buClr>
                <a:schemeClr val="dk1"/>
              </a:buClr>
              <a:buFont typeface="Arial"/>
              <a:buChar char="–"/>
              <a:defRPr/>
            </a:lvl4pPr>
            <a:lvl5pPr algn="l" rtl="0" indent="-101600" marL="2057400">
              <a:spcBef>
                <a:spcPts val="400"/>
              </a:spcBef>
              <a:buClr>
                <a:schemeClr val="dk1"/>
              </a:buClr>
              <a:buFont typeface="Arial"/>
              <a:buChar char="»"/>
              <a:defRPr/>
            </a:lvl5pPr>
            <a:lvl6pPr algn="l" rtl="0" indent="-101600" marL="2514600">
              <a:spcBef>
                <a:spcPts val="400"/>
              </a:spcBef>
              <a:buClr>
                <a:schemeClr val="dk1"/>
              </a:buClr>
              <a:buFont typeface="Arial"/>
              <a:buChar char="•"/>
              <a:defRPr/>
            </a:lvl6pPr>
            <a:lvl7pPr algn="l" rtl="0" indent="-101600" marL="2971800">
              <a:spcBef>
                <a:spcPts val="400"/>
              </a:spcBef>
              <a:buClr>
                <a:schemeClr val="dk1"/>
              </a:buClr>
              <a:buFont typeface="Arial"/>
              <a:buChar char="•"/>
              <a:defRPr/>
            </a:lvl7pPr>
            <a:lvl8pPr algn="l" rtl="0" indent="-101600" marL="3429000">
              <a:spcBef>
                <a:spcPts val="400"/>
              </a:spcBef>
              <a:buClr>
                <a:schemeClr val="dk1"/>
              </a:buClr>
              <a:buFont typeface="Arial"/>
              <a:buChar char="•"/>
              <a:defRPr/>
            </a:lvl8pPr>
            <a:lvl9pPr algn="l" rtl="0" indent="-101600" marL="3886200">
              <a:spcBef>
                <a:spcPts val="400"/>
              </a:spcBef>
              <a:buClr>
                <a:schemeClr val="dk1"/>
              </a:buClr>
              <a:buFont typeface="Arial"/>
              <a:buChar char="•"/>
              <a:defRPr/>
            </a:lvl9pPr>
          </a:lstStyle>
          <a:p/>
        </p:txBody>
      </p:sp>
      <p:sp>
        <p:nvSpPr>
          <p:cNvPr id="23" name="Shape 23"/>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4" name="Shape 24"/>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25" name="Shape 25"/>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aison">
    <p:spTree>
      <p:nvGrpSpPr>
        <p:cNvPr id="26" name="Shape 26"/>
        <p:cNvGrpSpPr/>
        <p:nvPr/>
      </p:nvGrpSpPr>
      <p:grpSpPr>
        <a:xfrm>
          <a:off y="0" x="0"/>
          <a:ext cy="0" cx="0"/>
          <a:chOff y="0" x="0"/>
          <a:chExt cy="0" cx="0"/>
        </a:xfrm>
      </p:grpSpPr>
      <p:sp>
        <p:nvSpPr>
          <p:cNvPr id="27" name="Shape 27"/>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8" name="Shape 28"/>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29" name="Shape 29"/>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0" name="Shape 30"/>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31" name="Shape 31"/>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2" name="Shape 32"/>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3" name="Shape 33"/>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4" name="Shape 34"/>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re seul">
    <p:spTree>
      <p:nvGrpSpPr>
        <p:cNvPr id="35" name="Shape 35"/>
        <p:cNvGrpSpPr/>
        <p:nvPr/>
      </p:nvGrpSpPr>
      <p:grpSpPr>
        <a:xfrm>
          <a:off y="0" x="0"/>
          <a:ext cy="0" cx="0"/>
          <a:chOff y="0" x="0"/>
          <a:chExt cy="0" cx="0"/>
        </a:xfrm>
      </p:grpSpPr>
      <p:sp>
        <p:nvSpPr>
          <p:cNvPr id="36" name="Shape 36"/>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7" name="Shape 37"/>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8" name="Shape 38"/>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39" name="Shape 39"/>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Titre de section">
    <p:spTree>
      <p:nvGrpSpPr>
        <p:cNvPr id="40" name="Shape 40"/>
        <p:cNvGrpSpPr/>
        <p:nvPr/>
      </p:nvGrpSpPr>
      <p:grpSpPr>
        <a:xfrm>
          <a:off y="0" x="0"/>
          <a:ext cy="0" cx="0"/>
          <a:chOff y="0" x="0"/>
          <a:chExt cy="0" cx="0"/>
        </a:xfrm>
      </p:grpSpPr>
      <p:sp>
        <p:nvSpPr>
          <p:cNvPr id="41" name="Shape 41"/>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2" name="Shape 42"/>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spcBef>
                <a:spcPts val="0"/>
              </a:spcBef>
              <a:buClr>
                <a:srgbClr val="888888"/>
              </a:buClr>
              <a:buFont typeface="Calibri"/>
              <a:buNone/>
              <a:defRPr/>
            </a:lvl1pPr>
            <a:lvl2pPr rtl="0" indent="0" marL="457200">
              <a:spcBef>
                <a:spcPts val="0"/>
              </a:spcBef>
              <a:buClr>
                <a:srgbClr val="888888"/>
              </a:buClr>
              <a:buFont typeface="Calibri"/>
              <a:buNone/>
              <a:defRPr/>
            </a:lvl2pPr>
            <a:lvl3pPr rtl="0" indent="0" marL="914400">
              <a:spcBef>
                <a:spcPts val="0"/>
              </a:spcBef>
              <a:buClr>
                <a:srgbClr val="888888"/>
              </a:buClr>
              <a:buFont typeface="Calibri"/>
              <a:buNone/>
              <a:defRPr/>
            </a:lvl3pPr>
            <a:lvl4pPr rtl="0" indent="0" marL="1371600">
              <a:spcBef>
                <a:spcPts val="0"/>
              </a:spcBef>
              <a:buClr>
                <a:srgbClr val="888888"/>
              </a:buClr>
              <a:buFont typeface="Calibri"/>
              <a:buNone/>
              <a:defRPr/>
            </a:lvl4pPr>
            <a:lvl5pPr rtl="0" indent="0" marL="1828800">
              <a:spcBef>
                <a:spcPts val="0"/>
              </a:spcBef>
              <a:buClr>
                <a:srgbClr val="888888"/>
              </a:buClr>
              <a:buFont typeface="Calibri"/>
              <a:buNone/>
              <a:defRPr/>
            </a:lvl5pPr>
            <a:lvl6pPr rtl="0" indent="0" marL="2286000">
              <a:spcBef>
                <a:spcPts val="0"/>
              </a:spcBef>
              <a:buClr>
                <a:srgbClr val="888888"/>
              </a:buClr>
              <a:buFont typeface="Calibri"/>
              <a:buNone/>
              <a:defRPr/>
            </a:lvl6pPr>
            <a:lvl7pPr rtl="0" indent="0" marL="2743200">
              <a:spcBef>
                <a:spcPts val="0"/>
              </a:spcBef>
              <a:buClr>
                <a:srgbClr val="888888"/>
              </a:buClr>
              <a:buFont typeface="Calibri"/>
              <a:buNone/>
              <a:defRPr/>
            </a:lvl7pPr>
            <a:lvl8pPr rtl="0" indent="0" marL="3200400">
              <a:spcBef>
                <a:spcPts val="0"/>
              </a:spcBef>
              <a:buClr>
                <a:srgbClr val="888888"/>
              </a:buClr>
              <a:buFont typeface="Calibri"/>
              <a:buNone/>
              <a:defRPr/>
            </a:lvl8pPr>
            <a:lvl9pPr rtl="0" indent="0" marL="3657600">
              <a:spcBef>
                <a:spcPts val="0"/>
              </a:spcBef>
              <a:buClr>
                <a:srgbClr val="888888"/>
              </a:buClr>
              <a:buFont typeface="Calibri"/>
              <a:buNone/>
              <a:defRPr/>
            </a:lvl9pPr>
          </a:lstStyle>
          <a:p/>
        </p:txBody>
      </p:sp>
      <p:sp>
        <p:nvSpPr>
          <p:cNvPr id="43" name="Shape 43"/>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4" name="Shape 44"/>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45" name="Shape 45"/>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Deux contenus">
    <p:spTree>
      <p:nvGrpSpPr>
        <p:cNvPr id="46" name="Shape 46"/>
        <p:cNvGrpSpPr/>
        <p:nvPr/>
      </p:nvGrpSpPr>
      <p:grpSpPr>
        <a:xfrm>
          <a:off y="0" x="0"/>
          <a:ext cy="0" cx="0"/>
          <a:chOff y="0" x="0"/>
          <a:chExt cy="0" cx="0"/>
        </a:xfrm>
      </p:grpSpPr>
      <p:sp>
        <p:nvSpPr>
          <p:cNvPr id="47" name="Shape 47"/>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8" name="Shape 48"/>
          <p:cNvSpPr txBox="1"/>
          <p:nvPr>
            <p:ph idx="1" type="body"/>
          </p:nvPr>
        </p:nvSpPr>
        <p:spPr>
          <a:xfrm>
            <a:off y="1600200" x="457200"/>
            <a:ext cy="452596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9" name="Shape 49"/>
          <p:cNvSpPr txBox="1"/>
          <p:nvPr>
            <p:ph idx="2" type="body"/>
          </p:nvPr>
        </p:nvSpPr>
        <p:spPr>
          <a:xfrm>
            <a:off y="1600200" x="4648200"/>
            <a:ext cy="4525963" cx="4038599"/>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0" name="Shape 50"/>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1" name="Shape 51"/>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2" name="Shape 52"/>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Vide">
    <p:spTree>
      <p:nvGrpSpPr>
        <p:cNvPr id="53" name="Shape 53"/>
        <p:cNvGrpSpPr/>
        <p:nvPr/>
      </p:nvGrpSpPr>
      <p:grpSpPr>
        <a:xfrm>
          <a:off y="0" x="0"/>
          <a:ext cy="0" cx="0"/>
          <a:chOff y="0" x="0"/>
          <a:chExt cy="0" cx="0"/>
        </a:xfrm>
      </p:grpSpPr>
      <p:sp>
        <p:nvSpPr>
          <p:cNvPr id="54" name="Shape 54"/>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5" name="Shape 55"/>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56" name="Shape 56"/>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u avec légende">
    <p:spTree>
      <p:nvGrpSpPr>
        <p:cNvPr id="57" name="Shape 57"/>
        <p:cNvGrpSpPr/>
        <p:nvPr/>
      </p:nvGrpSpPr>
      <p:grpSpPr>
        <a:xfrm>
          <a:off y="0" x="0"/>
          <a:ext cy="0" cx="0"/>
          <a:chOff y="0" x="0"/>
          <a:chExt cy="0" cx="0"/>
        </a:xfrm>
      </p:grpSpPr>
      <p:sp>
        <p:nvSpPr>
          <p:cNvPr id="58" name="Shape 58"/>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9" name="Shape 59"/>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0" name="Shape 60"/>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61" name="Shape 61"/>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2" name="Shape 62"/>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3" name="Shape 63"/>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Image avec légende">
    <p:spTree>
      <p:nvGrpSpPr>
        <p:cNvPr id="64" name="Shape 64"/>
        <p:cNvGrpSpPr/>
        <p:nvPr/>
      </p:nvGrpSpPr>
      <p:grpSpPr>
        <a:xfrm>
          <a:off y="0" x="0"/>
          <a:ext cy="0" cx="0"/>
          <a:chOff y="0" x="0"/>
          <a:chExt cy="0" cx="0"/>
        </a:xfrm>
      </p:grpSpPr>
      <p:sp>
        <p:nvSpPr>
          <p:cNvPr id="65" name="Shape 65"/>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6" name="Shape 66"/>
          <p:cNvSpPr/>
          <p:nvPr>
            <p:ph idx="2" type="pic"/>
          </p:nvPr>
        </p:nvSpPr>
        <p:spPr>
          <a:xfrm>
            <a:off y="612775" x="1792288"/>
            <a:ext cy="4114800" cx="5486399"/>
          </a:xfrm>
          <a:prstGeom prst="rect">
            <a:avLst/>
          </a:prstGeom>
          <a:noFill/>
          <a:ln>
            <a:noFill/>
          </a:ln>
        </p:spPr>
      </p:sp>
      <p:sp>
        <p:nvSpPr>
          <p:cNvPr id="67" name="Shape 67"/>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spcBef>
                <a:spcPts val="0"/>
              </a:spcBef>
              <a:buFont typeface="Calibri"/>
              <a:buNone/>
              <a:defRPr/>
            </a:lvl1pPr>
            <a:lvl2pPr rtl="0" indent="0" marL="457200">
              <a:spcBef>
                <a:spcPts val="0"/>
              </a:spcBef>
              <a:buFont typeface="Calibri"/>
              <a:buNone/>
              <a:defRPr/>
            </a:lvl2pPr>
            <a:lvl3pPr rtl="0" indent="0" marL="914400">
              <a:spcBef>
                <a:spcPts val="0"/>
              </a:spcBef>
              <a:buFont typeface="Calibri"/>
              <a:buNone/>
              <a:defRPr/>
            </a:lvl3pPr>
            <a:lvl4pPr rtl="0" indent="0" marL="1371600">
              <a:spcBef>
                <a:spcPts val="0"/>
              </a:spcBef>
              <a:buFont typeface="Calibri"/>
              <a:buNone/>
              <a:defRPr/>
            </a:lvl4pPr>
            <a:lvl5pPr rtl="0" indent="0" marL="1828800">
              <a:spcBef>
                <a:spcPts val="0"/>
              </a:spcBef>
              <a:buFont typeface="Calibri"/>
              <a:buNone/>
              <a:defRPr/>
            </a:lvl5pPr>
            <a:lvl6pPr rtl="0" indent="0" marL="2286000">
              <a:spcBef>
                <a:spcPts val="0"/>
              </a:spcBef>
              <a:buFont typeface="Calibri"/>
              <a:buNone/>
              <a:defRPr/>
            </a:lvl6pPr>
            <a:lvl7pPr rtl="0" indent="0" marL="2743200">
              <a:spcBef>
                <a:spcPts val="0"/>
              </a:spcBef>
              <a:buFont typeface="Calibri"/>
              <a:buNone/>
              <a:defRPr/>
            </a:lvl7pPr>
            <a:lvl8pPr rtl="0" indent="0" marL="3200400">
              <a:spcBef>
                <a:spcPts val="0"/>
              </a:spcBef>
              <a:buFont typeface="Calibri"/>
              <a:buNone/>
              <a:defRPr/>
            </a:lvl8pPr>
            <a:lvl9pPr rtl="0" indent="0" marL="3657600">
              <a:spcBef>
                <a:spcPts val="0"/>
              </a:spcBef>
              <a:buFont typeface="Calibri"/>
              <a:buNone/>
              <a:defRPr/>
            </a:lvl9pPr>
          </a:lstStyle>
          <a:p/>
        </p:txBody>
      </p:sp>
      <p:sp>
        <p:nvSpPr>
          <p:cNvPr id="68" name="Shape 68"/>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9" name="Shape 69"/>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70" name="Shape 70"/>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Target="../theme/theme3.xml" Type="http://schemas.openxmlformats.org/officeDocument/2006/relationships/theme" Id="rId12"/><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10.xml" Type="http://schemas.openxmlformats.org/officeDocument/2006/relationships/slideLayout" Id="rId10"/><Relationship Target="../slideLayouts/slideLayout4.xml" Type="http://schemas.openxmlformats.org/officeDocument/2006/relationships/slideLayout" Id="rId4"/><Relationship Target="../slideLayouts/slideLayout11.xml" Type="http://schemas.openxmlformats.org/officeDocument/2006/relationships/slideLayout" Id="rId11"/><Relationship Target="../slideLayouts/slideLayout3.xml" Type="http://schemas.openxmlformats.org/officeDocument/2006/relationships/slideLayout" Id="rId3"/><Relationship Target="../slideLayouts/slideLayout9.xml" Type="http://schemas.openxmlformats.org/officeDocument/2006/relationships/slideLayout" Id="rId9"/><Relationship Target="../slideLayouts/slideLayout6.xml" Type="http://schemas.openxmlformats.org/officeDocument/2006/relationships/slideLayout" Id="rId6"/><Relationship Target="../slideLayouts/slideLayout5.xml" Type="http://schemas.openxmlformats.org/officeDocument/2006/relationships/slideLayout" Id="rId5"/><Relationship Target="../slideLayouts/slideLayout8.xml" Type="http://schemas.openxmlformats.org/officeDocument/2006/relationships/slideLayout" Id="rId8"/><Relationship Target="../slideLayouts/slideLayout7.xml" Type="http://schemas.openxmlformats.org/officeDocument/2006/relationships/slideLayout"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 name="Shape 8"/>
        <p:cNvGrpSpPr/>
        <p:nvPr/>
      </p:nvGrpSpPr>
      <p:grpSpPr>
        <a:xfrm>
          <a:off y="0" x="0"/>
          <a:ext cy="0" cx="0"/>
          <a:chOff y="0" x="0"/>
          <a:chExt cy="0" cx="0"/>
        </a:xfrm>
      </p:grpSpPr>
      <p:sp>
        <p:nvSpPr>
          <p:cNvPr id="9" name="Shape 9"/>
          <p:cNvSpPr txBox="1"/>
          <p:nvPr>
            <p:ph type="title"/>
          </p:nvPr>
        </p:nvSpPr>
        <p:spPr>
          <a:xfrm>
            <a:off y="274637" x="457200"/>
            <a:ext cy="1143000" cx="8229600"/>
          </a:xfrm>
          <a:prstGeom prst="rect">
            <a:avLst/>
          </a:prstGeom>
          <a:noFill/>
          <a:ln>
            <a:noFill/>
          </a:ln>
        </p:spPr>
        <p:txBody>
          <a:bodyPr bIns="91425" rIns="91425" lIns="91425" tIns="91425" anchor="ctr" anchorCtr="0"/>
          <a:lstStyle>
            <a:lvl1pPr algn="ctr" rtl="0" marR="0" indent="0" marL="0">
              <a:spcBef>
                <a:spcPts val="0"/>
              </a:spcBef>
              <a:buClr>
                <a:schemeClr val="dk1"/>
              </a:buClr>
              <a:buFont typeface="Calibri"/>
              <a:buNone/>
              <a:defRPr/>
            </a:lvl1pPr>
            <a:lvl2pPr algn="l" rtl="0" marR="0" indent="0" marL="0">
              <a:spcBef>
                <a:spcPts val="0"/>
              </a:spcBef>
              <a:defRPr/>
            </a:lvl2pPr>
            <a:lvl3pPr algn="l" rtl="0" marR="0" indent="0" marL="0">
              <a:spcBef>
                <a:spcPts val="0"/>
              </a:spcBef>
              <a:defRPr/>
            </a:lvl3pPr>
            <a:lvl4pPr algn="l" rtl="0" marR="0" indent="0" marL="0">
              <a:spcBef>
                <a:spcPts val="0"/>
              </a:spcBef>
              <a:defRPr/>
            </a:lvl4pPr>
            <a:lvl5pPr algn="l" rtl="0" marR="0" indent="0" marL="0">
              <a:spcBef>
                <a:spcPts val="0"/>
              </a:spcBef>
              <a:defRPr/>
            </a:lvl5pPr>
            <a:lvl6pPr algn="l" rtl="0" marR="0" indent="0" marL="0">
              <a:spcBef>
                <a:spcPts val="0"/>
              </a:spcBef>
              <a:defRPr/>
            </a:lvl6pPr>
            <a:lvl7pPr algn="l" rtl="0" marR="0" indent="0" marL="0">
              <a:spcBef>
                <a:spcPts val="0"/>
              </a:spcBef>
              <a:defRPr/>
            </a:lvl7pPr>
            <a:lvl8pPr algn="l" rtl="0" marR="0" indent="0" marL="0">
              <a:spcBef>
                <a:spcPts val="0"/>
              </a:spcBef>
              <a:defRPr/>
            </a:lvl8pPr>
            <a:lvl9pPr algn="l" rtl="0" marR="0" indent="0" marL="0">
              <a:spcBef>
                <a:spcPts val="0"/>
              </a:spcBef>
              <a:defRPr/>
            </a:lvl9pPr>
          </a:lstStyle>
          <a:p/>
        </p:txBody>
      </p:sp>
      <p:sp>
        <p:nvSpPr>
          <p:cNvPr id="10" name="Shape 10"/>
          <p:cNvSpPr txBox="1"/>
          <p:nvPr>
            <p:ph idx="1" type="body"/>
          </p:nvPr>
        </p:nvSpPr>
        <p:spPr>
          <a:xfrm>
            <a:off y="1600200" x="457200"/>
            <a:ext cy="4525963" cx="8229600"/>
          </a:xfrm>
          <a:prstGeom prst="rect">
            <a:avLst/>
          </a:prstGeom>
          <a:noFill/>
          <a:ln>
            <a:noFill/>
          </a:ln>
        </p:spPr>
        <p:txBody>
          <a:bodyPr bIns="91425" rIns="91425" lIns="91425" tIns="91425" anchor="t" anchorCtr="0"/>
          <a:lstStyle>
            <a:lvl1pPr algn="l" rtl="0" marR="0" indent="-139700" marL="342900">
              <a:spcBef>
                <a:spcPts val="640"/>
              </a:spcBef>
              <a:buClr>
                <a:schemeClr val="dk1"/>
              </a:buClr>
              <a:buFont typeface="Arial"/>
              <a:buChar char="•"/>
              <a:defRPr/>
            </a:lvl1pPr>
            <a:lvl2pPr algn="l" rtl="0" marR="0" indent="-107950" marL="742950">
              <a:spcBef>
                <a:spcPts val="560"/>
              </a:spcBef>
              <a:buClr>
                <a:schemeClr val="dk1"/>
              </a:buClr>
              <a:buFont typeface="Arial"/>
              <a:buChar char="–"/>
              <a:defRPr/>
            </a:lvl2pPr>
            <a:lvl3pPr algn="l" rtl="0" marR="0" indent="-76200" marL="1143000">
              <a:spcBef>
                <a:spcPts val="480"/>
              </a:spcBef>
              <a:buClr>
                <a:schemeClr val="dk1"/>
              </a:buClr>
              <a:buFont typeface="Arial"/>
              <a:buChar char="•"/>
              <a:defRPr/>
            </a:lvl3pPr>
            <a:lvl4pPr algn="l" rtl="0" marR="0" indent="-101600" marL="1600200">
              <a:spcBef>
                <a:spcPts val="400"/>
              </a:spcBef>
              <a:buClr>
                <a:schemeClr val="dk1"/>
              </a:buClr>
              <a:buFont typeface="Arial"/>
              <a:buChar char="–"/>
              <a:defRPr/>
            </a:lvl4pPr>
            <a:lvl5pPr algn="l" rtl="0" marR="0" indent="-101600" marL="2057400">
              <a:spcBef>
                <a:spcPts val="400"/>
              </a:spcBef>
              <a:buClr>
                <a:schemeClr val="dk1"/>
              </a:buClr>
              <a:buFont typeface="Arial"/>
              <a:buChar char="»"/>
              <a:defRPr/>
            </a:lvl5pPr>
            <a:lvl6pPr algn="l" rtl="0" marR="0" indent="-101600" marL="2514600">
              <a:spcBef>
                <a:spcPts val="400"/>
              </a:spcBef>
              <a:buClr>
                <a:schemeClr val="dk1"/>
              </a:buClr>
              <a:buFont typeface="Arial"/>
              <a:buChar char="•"/>
              <a:defRPr/>
            </a:lvl6pPr>
            <a:lvl7pPr algn="l" rtl="0" marR="0" indent="-101600" marL="2971800">
              <a:spcBef>
                <a:spcPts val="400"/>
              </a:spcBef>
              <a:buClr>
                <a:schemeClr val="dk1"/>
              </a:buClr>
              <a:buFont typeface="Arial"/>
              <a:buChar char="•"/>
              <a:defRPr/>
            </a:lvl7pPr>
            <a:lvl8pPr algn="l" rtl="0" marR="0" indent="-101600" marL="3429000">
              <a:spcBef>
                <a:spcPts val="400"/>
              </a:spcBef>
              <a:buClr>
                <a:schemeClr val="dk1"/>
              </a:buClr>
              <a:buFont typeface="Arial"/>
              <a:buChar char="•"/>
              <a:defRPr/>
            </a:lvl8pPr>
            <a:lvl9pPr algn="l" rtl="0" marR="0" indent="-101600" marL="3886200">
              <a:spcBef>
                <a:spcPts val="400"/>
              </a:spcBef>
              <a:buClr>
                <a:schemeClr val="dk1"/>
              </a:buClr>
              <a:buFont typeface="Arial"/>
              <a:buChar char="•"/>
              <a:defRPr/>
            </a:lvl9pPr>
          </a:lstStyle>
          <a:p/>
        </p:txBody>
      </p:sp>
      <p:sp>
        <p:nvSpPr>
          <p:cNvPr id="11" name="Shape 11"/>
          <p:cNvSpPr txBox="1"/>
          <p:nvPr>
            <p:ph idx="10" type="dt"/>
          </p:nvPr>
        </p:nvSpPr>
        <p:spPr>
          <a:xfrm>
            <a:off y="6356350" x="457200"/>
            <a:ext cy="365125" cx="2133599"/>
          </a:xfrm>
          <a:prstGeom prst="rect">
            <a:avLst/>
          </a:prstGeom>
          <a:noFill/>
          <a:ln>
            <a:noFill/>
          </a:ln>
        </p:spPr>
        <p:txBody>
          <a:bodyPr bIns="91425" rIns="91425" lIns="91425" tIns="91425" anchor="ctr"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2" name="Shape 12"/>
          <p:cNvSpPr txBox="1"/>
          <p:nvPr>
            <p:ph idx="11" type="ftr"/>
          </p:nvPr>
        </p:nvSpPr>
        <p:spPr>
          <a:xfrm>
            <a:off y="6356350" x="3124200"/>
            <a:ext cy="365125" cx="2895600"/>
          </a:xfrm>
          <a:prstGeom prst="rect">
            <a:avLst/>
          </a:prstGeom>
          <a:noFill/>
          <a:ln>
            <a:noFill/>
          </a:ln>
        </p:spPr>
        <p:txBody>
          <a:bodyPr bIns="91425" rIns="91425" lIns="91425" tIns="91425" anchor="ctr" anchorCtr="0"/>
          <a:lstStyle>
            <a:lvl1pPr algn="ct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3" name="Shape 13"/>
          <p:cNvSpPr txBox="1"/>
          <p:nvPr>
            <p:ph idx="12" type="sldNum"/>
          </p:nvPr>
        </p:nvSpPr>
        <p:spPr>
          <a:xfrm>
            <a:off y="6356350" x="6553200"/>
            <a:ext cy="365125" cx="2133599"/>
          </a:xfrm>
          <a:prstGeom prst="rect">
            <a:avLst/>
          </a:prstGeom>
          <a:noFill/>
          <a:ln>
            <a:noFill/>
          </a:ln>
        </p:spPr>
        <p:txBody>
          <a:bodyPr bIns="91425" rIns="91425" lIns="91425" tIns="91425" anchor="ctr" anchorCtr="0">
            <a:noAutofit/>
          </a:bodyPr>
          <a:lstStyle/>
          <a:p>
            <a:pPr lvl="0" indent="-88900" marL="0">
              <a:spcBef>
                <a:spcPts val="0"/>
              </a:spcBef>
              <a:buClr>
                <a:srgbClr val="000000"/>
              </a:buClr>
              <a:buFont typeface="Arial"/>
              <a:buChar char="●"/>
            </a:pPr>
            <a:r>
              <a:t/>
            </a:r>
            <a:endParaRPr/>
          </a:p>
          <a:p>
            <a:pPr lvl="1" indent="-88900" marL="457200">
              <a:spcBef>
                <a:spcPts val="0"/>
              </a:spcBef>
              <a:buClr>
                <a:srgbClr val="000000"/>
              </a:buClr>
              <a:buFont typeface="Courier New"/>
              <a:buChar char="o"/>
            </a:pPr>
            <a:r>
              <a:t/>
            </a:r>
            <a:endParaRPr/>
          </a:p>
          <a:p>
            <a:pPr lvl="2" indent="-88900" marL="914400">
              <a:spcBef>
                <a:spcPts val="0"/>
              </a:spcBef>
              <a:buClr>
                <a:srgbClr val="000000"/>
              </a:buClr>
              <a:buFont typeface="Wingdings"/>
              <a:buChar char="§"/>
            </a:pPr>
            <a:r>
              <a:t/>
            </a:r>
            <a:endParaRPr/>
          </a:p>
          <a:p>
            <a:pPr lvl="3" indent="-88900" marL="1371600">
              <a:spcBef>
                <a:spcPts val="0"/>
              </a:spcBef>
              <a:buClr>
                <a:srgbClr val="000000"/>
              </a:buClr>
              <a:buFont typeface="Arial"/>
              <a:buChar char="●"/>
            </a:pPr>
            <a:r>
              <a:t/>
            </a:r>
            <a:endParaRPr/>
          </a:p>
          <a:p>
            <a:pPr lvl="4" indent="-88900" marL="1828800">
              <a:spcBef>
                <a:spcPts val="0"/>
              </a:spcBef>
              <a:buClr>
                <a:srgbClr val="000000"/>
              </a:buClr>
              <a:buFont typeface="Courier New"/>
              <a:buChar char="o"/>
            </a:pPr>
            <a:r>
              <a:t/>
            </a:r>
            <a:endParaRPr/>
          </a:p>
          <a:p>
            <a:pPr lvl="5" indent="-88900" marL="2286000">
              <a:spcBef>
                <a:spcPts val="0"/>
              </a:spcBef>
              <a:buClr>
                <a:srgbClr val="000000"/>
              </a:buClr>
              <a:buFont typeface="Wingdings"/>
              <a:buChar char="§"/>
            </a:pPr>
            <a:r>
              <a:t/>
            </a:r>
            <a:endParaRPr/>
          </a:p>
          <a:p>
            <a:pPr lvl="6" indent="-88900" marL="2743200">
              <a:spcBef>
                <a:spcPts val="0"/>
              </a:spcBef>
              <a:buClr>
                <a:srgbClr val="000000"/>
              </a:buClr>
              <a:buFont typeface="Arial"/>
              <a:buChar char="●"/>
            </a:pPr>
            <a:r>
              <a:t/>
            </a:r>
            <a:endParaRPr/>
          </a:p>
          <a:p>
            <a:pPr lvl="7" indent="-88900" marL="3200400">
              <a:spcBef>
                <a:spcPts val="0"/>
              </a:spcBef>
              <a:buClr>
                <a:srgbClr val="000000"/>
              </a:buClr>
              <a:buFont typeface="Courier New"/>
              <a:buChar char="o"/>
            </a:pPr>
            <a:r>
              <a:t/>
            </a:r>
            <a:endParaRPr/>
          </a:p>
          <a:p>
            <a:pPr lvl="8" indent="-88900" marL="3657600">
              <a:spcBef>
                <a:spcPts val="0"/>
              </a:spcBef>
              <a:buClr>
                <a:srgbClr val="000000"/>
              </a:buClr>
              <a:buFont typeface="Wingdings"/>
              <a:buChar char="§"/>
            </a:pPr>
            <a:r>
              <a:t/>
            </a:r>
            <a:endParaRPr/>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sldNum="0" hdr="0"/>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 Target="../media/image00.jp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4.xml" Type="http://schemas.openxmlformats.org/officeDocument/2006/relationships/slideLayout" Id="rId1"/><Relationship Target="../media/image00.jpg" Type="http://schemas.openxmlformats.org/officeDocument/2006/relationships/image" Id="rId3"/></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4.xml" Type="http://schemas.openxmlformats.org/officeDocument/2006/relationships/slideLayout" Id="rId1"/><Relationship Target="../media/image00.jpg" Type="http://schemas.openxmlformats.org/officeDocument/2006/relationships/image" Id="rId3"/></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4.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4.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4.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4.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3.xml" Type="http://schemas.openxmlformats.org/officeDocument/2006/relationships/slideLayout" Id="rId1"/><Relationship Target="../media/image00.jpg" Type="http://schemas.openxmlformats.org/officeDocument/2006/relationships/image" Id="rId4"/><Relationship Target="../media/image01.pn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4.xml" Type="http://schemas.openxmlformats.org/officeDocument/2006/relationships/slideLayout" Id="rId1"/><Relationship Target="../media/image00.jp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4.xml" Type="http://schemas.openxmlformats.org/officeDocument/2006/relationships/slideLayout" Id="rId1"/><Relationship Target="../media/image00.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4.xml" Type="http://schemas.openxmlformats.org/officeDocument/2006/relationships/slideLayout" Id="rId1"/><Relationship Target="../media/image00.jpg" Type="http://schemas.openxmlformats.org/officeDocument/2006/relationships/image" Id="rId3"/></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3" name="Shape 83"/>
        <p:cNvGrpSpPr/>
        <p:nvPr/>
      </p:nvGrpSpPr>
      <p:grpSpPr>
        <a:xfrm>
          <a:off y="0" x="0"/>
          <a:ext cy="0" cx="0"/>
          <a:chOff y="0" x="0"/>
          <a:chExt cy="0" cx="0"/>
        </a:xfrm>
      </p:grpSpPr>
      <p:sp>
        <p:nvSpPr>
          <p:cNvPr id="84" name="Shape 84"/>
          <p:cNvSpPr txBox="1"/>
          <p:nvPr>
            <p:ph type="ctrTitle"/>
          </p:nvPr>
        </p:nvSpPr>
        <p:spPr>
          <a:xfrm>
            <a:off y="2130425" x="685800"/>
            <a:ext cy="1470024" cx="7772400"/>
          </a:xfrm>
          <a:prstGeom prst="rect">
            <a:avLst/>
          </a:prstGeom>
          <a:no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3950" lang="fr-FR" i="0">
                <a:solidFill>
                  <a:schemeClr val="dk1"/>
                </a:solidFill>
                <a:latin typeface="Calibri"/>
                <a:ea typeface="Calibri"/>
                <a:cs typeface="Calibri"/>
                <a:sym typeface="Calibri"/>
              </a:rPr>
              <a:t>Comment et pourquoi avoir recours au Médecin du Travail avant  ou lors de la reprise du travail en situation de deuil ?</a:t>
            </a:r>
          </a:p>
        </p:txBody>
      </p:sp>
      <p:sp>
        <p:nvSpPr>
          <p:cNvPr id="85" name="Shape 85"/>
          <p:cNvSpPr txBox="1"/>
          <p:nvPr>
            <p:ph idx="1" type="subTitle"/>
          </p:nvPr>
        </p:nvSpPr>
        <p:spPr>
          <a:xfrm>
            <a:off y="4365103" x="1043608"/>
            <a:ext cy="2304256" cx="7704855"/>
          </a:xfrm>
          <a:prstGeom prst="rect">
            <a:avLst/>
          </a:prstGeom>
          <a:noFill/>
          <a:ln>
            <a:noFill/>
          </a:ln>
        </p:spPr>
        <p:txBody>
          <a:bodyPr bIns="45700" rIns="91425" lIns="91425" tIns="45700" anchor="t" anchorCtr="0">
            <a:noAutofit/>
          </a:bodyPr>
          <a:lstStyle/>
          <a:p>
            <a:pPr algn="ctr" rtl="0" lvl="0" marR="0" indent="0" marL="0">
              <a:lnSpc>
                <a:spcPct val="80000"/>
              </a:lnSpc>
              <a:spcBef>
                <a:spcPts val="0"/>
              </a:spcBef>
              <a:buClr>
                <a:srgbClr val="888888"/>
              </a:buClr>
              <a:buFont typeface="Arial"/>
              <a:buNone/>
            </a:pPr>
            <a:r>
              <a:t/>
            </a:r>
            <a:endParaRPr strike="noStrike" u="none" b="0" cap="none" baseline="0" sz="2950" i="0">
              <a:solidFill>
                <a:srgbClr val="888888"/>
              </a:solidFill>
              <a:latin typeface="Calibri"/>
              <a:ea typeface="Calibri"/>
              <a:cs typeface="Calibri"/>
              <a:sym typeface="Calibri"/>
            </a:endParaRPr>
          </a:p>
          <a:p>
            <a:pPr algn="ctr" rtl="0" lvl="0" marR="0" indent="0" marL="0">
              <a:lnSpc>
                <a:spcPct val="80000"/>
              </a:lnSpc>
              <a:spcBef>
                <a:spcPts val="480"/>
              </a:spcBef>
              <a:buClr>
                <a:srgbClr val="888888"/>
              </a:buClr>
              <a:buSzPct val="25000"/>
              <a:buFont typeface="Arial"/>
              <a:buNone/>
            </a:pPr>
            <a:r>
              <a:rPr strike="noStrike" u="none" b="0" cap="none" baseline="0" sz="2400" lang="fr-FR" i="0">
                <a:solidFill>
                  <a:srgbClr val="888888"/>
                </a:solidFill>
                <a:latin typeface="Calibri"/>
                <a:ea typeface="Calibri"/>
                <a:cs typeface="Calibri"/>
                <a:sym typeface="Calibri"/>
              </a:rPr>
              <a:t>Congrès « Deuil et Monde du Travail »</a:t>
            </a:r>
          </a:p>
          <a:p>
            <a:pPr algn="ctr" rtl="0" lvl="0" marR="0" indent="0" marL="0">
              <a:lnSpc>
                <a:spcPct val="80000"/>
              </a:lnSpc>
              <a:spcBef>
                <a:spcPts val="480"/>
              </a:spcBef>
              <a:buClr>
                <a:srgbClr val="888888"/>
              </a:buClr>
              <a:buSzPct val="25000"/>
              <a:buFont typeface="Arial"/>
              <a:buNone/>
            </a:pPr>
            <a:r>
              <a:rPr strike="noStrike" u="none" b="0" cap="none" baseline="0" sz="2400" lang="fr-FR" i="0">
                <a:solidFill>
                  <a:srgbClr val="888888"/>
                </a:solidFill>
                <a:latin typeface="Calibri"/>
                <a:ea typeface="Calibri"/>
                <a:cs typeface="Calibri"/>
                <a:sym typeface="Calibri"/>
              </a:rPr>
              <a:t>19 novembre 2014</a:t>
            </a:r>
          </a:p>
          <a:p>
            <a:pPr algn="ctr" rtl="0" lvl="0" marR="0" indent="0" marL="0">
              <a:lnSpc>
                <a:spcPct val="80000"/>
              </a:lnSpc>
              <a:spcBef>
                <a:spcPts val="481"/>
              </a:spcBef>
              <a:buClr>
                <a:srgbClr val="888888"/>
              </a:buClr>
              <a:buFont typeface="Arial"/>
              <a:buNone/>
            </a:pPr>
            <a:r>
              <a:t/>
            </a:r>
            <a:endParaRPr strike="noStrike" u="none" b="0" cap="none" baseline="0" sz="2400" i="0">
              <a:solidFill>
                <a:srgbClr val="888888"/>
              </a:solidFill>
              <a:latin typeface="Calibri"/>
              <a:ea typeface="Calibri"/>
              <a:cs typeface="Calibri"/>
              <a:sym typeface="Calibri"/>
            </a:endParaRPr>
          </a:p>
          <a:p>
            <a:pPr algn="ctr" rtl="0" lvl="0" marR="0" indent="0" marL="0">
              <a:lnSpc>
                <a:spcPct val="80000"/>
              </a:lnSpc>
              <a:spcBef>
                <a:spcPts val="350"/>
              </a:spcBef>
              <a:buClr>
                <a:srgbClr val="888888"/>
              </a:buClr>
              <a:buSzPct val="25000"/>
              <a:buFont typeface="Arial"/>
              <a:buNone/>
            </a:pPr>
            <a:r>
              <a:rPr strike="noStrike" u="none" b="0" cap="none" baseline="0" sz="1750" lang="fr-FR" i="0">
                <a:solidFill>
                  <a:srgbClr val="888888"/>
                </a:solidFill>
                <a:latin typeface="Calibri"/>
                <a:ea typeface="Calibri"/>
                <a:cs typeface="Calibri"/>
                <a:sym typeface="Calibri"/>
              </a:rPr>
              <a:t>Dr Marie-Pierre BARRIERE</a:t>
            </a:r>
          </a:p>
          <a:p>
            <a:pPr algn="ctr" rtl="0" lvl="0" marR="0" indent="0" marL="0">
              <a:lnSpc>
                <a:spcPct val="80000"/>
              </a:lnSpc>
              <a:spcBef>
                <a:spcPts val="350"/>
              </a:spcBef>
              <a:buClr>
                <a:srgbClr val="888888"/>
              </a:buClr>
              <a:buSzPct val="25000"/>
              <a:buFont typeface="Arial"/>
              <a:buNone/>
            </a:pPr>
            <a:r>
              <a:rPr strike="noStrike" u="none" b="0" cap="none" baseline="0" sz="1750" lang="fr-FR" i="0">
                <a:solidFill>
                  <a:srgbClr val="888888"/>
                </a:solidFill>
                <a:latin typeface="Calibri"/>
                <a:ea typeface="Calibri"/>
                <a:cs typeface="Calibri"/>
                <a:sym typeface="Calibri"/>
              </a:rPr>
              <a:t>Médecin du Travail  </a:t>
            </a:r>
          </a:p>
          <a:p>
            <a:pPr algn="ctr" rtl="0" lvl="0" marR="0" indent="0" marL="0">
              <a:lnSpc>
                <a:spcPct val="80000"/>
              </a:lnSpc>
              <a:spcBef>
                <a:spcPts val="481"/>
              </a:spcBef>
              <a:buClr>
                <a:srgbClr val="888888"/>
              </a:buClr>
              <a:buFont typeface="Arial"/>
              <a:buNone/>
            </a:pPr>
            <a:r>
              <a:t/>
            </a:r>
            <a:endParaRPr strike="noStrike" u="none" b="0" cap="none" baseline="0" sz="2400" i="0">
              <a:solidFill>
                <a:srgbClr val="888888"/>
              </a:solidFill>
              <a:latin typeface="Calibri"/>
              <a:ea typeface="Calibri"/>
              <a:cs typeface="Calibri"/>
              <a:sym typeface="Calibri"/>
            </a:endParaRPr>
          </a:p>
          <a:p>
            <a:pPr algn="ctr" rtl="0" lvl="0" marR="0" indent="0" marL="0">
              <a:lnSpc>
                <a:spcPct val="80000"/>
              </a:lnSpc>
              <a:spcBef>
                <a:spcPts val="481"/>
              </a:spcBef>
              <a:buClr>
                <a:srgbClr val="888888"/>
              </a:buClr>
              <a:buFont typeface="Arial"/>
              <a:buNone/>
            </a:pPr>
            <a:r>
              <a:t/>
            </a:r>
            <a:endParaRPr strike="noStrike" u="none" b="0" cap="none" baseline="0" sz="2400" i="0">
              <a:solidFill>
                <a:srgbClr val="888888"/>
              </a:solidFill>
              <a:latin typeface="Calibri"/>
              <a:ea typeface="Calibri"/>
              <a:cs typeface="Calibri"/>
              <a:sym typeface="Calibri"/>
            </a:endParaRPr>
          </a:p>
          <a:p>
            <a:pPr algn="ctr" rtl="0" lvl="0" marR="0" indent="0" marL="0">
              <a:lnSpc>
                <a:spcPct val="80000"/>
              </a:lnSpc>
              <a:spcBef>
                <a:spcPts val="444"/>
              </a:spcBef>
              <a:buClr>
                <a:srgbClr val="888888"/>
              </a:buClr>
              <a:buFont typeface="Arial"/>
              <a:buNone/>
            </a:pPr>
            <a:r>
              <a:t/>
            </a:r>
            <a:endParaRPr strike="noStrike" u="none" b="0" cap="none" baseline="0" sz="2200" i="0">
              <a:solidFill>
                <a:srgbClr val="888888"/>
              </a:solidFill>
              <a:latin typeface="Calibri"/>
              <a:ea typeface="Calibri"/>
              <a:cs typeface="Calibri"/>
              <a:sym typeface="Calibri"/>
            </a:endParaRPr>
          </a:p>
          <a:p>
            <a:pPr algn="ctr" rtl="0" lvl="0" marR="0" indent="0" marL="0">
              <a:lnSpc>
                <a:spcPct val="80000"/>
              </a:lnSpc>
              <a:spcBef>
                <a:spcPts val="444"/>
              </a:spcBef>
              <a:buClr>
                <a:srgbClr val="888888"/>
              </a:buClr>
              <a:buFont typeface="Arial"/>
              <a:buNone/>
            </a:pPr>
            <a:r>
              <a:t/>
            </a:r>
            <a:endParaRPr strike="noStrike" u="none" b="0" cap="none" baseline="0" sz="2200" i="0">
              <a:solidFill>
                <a:srgbClr val="888888"/>
              </a:solidFill>
              <a:latin typeface="Calibri"/>
              <a:ea typeface="Calibri"/>
              <a:cs typeface="Calibri"/>
              <a:sym typeface="Calibri"/>
            </a:endParaRPr>
          </a:p>
          <a:p>
            <a:pPr algn="ctr" rtl="0" lvl="0" marR="0" indent="0" marL="0">
              <a:lnSpc>
                <a:spcPct val="80000"/>
              </a:lnSpc>
              <a:spcBef>
                <a:spcPts val="444"/>
              </a:spcBef>
              <a:buClr>
                <a:srgbClr val="888888"/>
              </a:buClr>
              <a:buFont typeface="Arial"/>
              <a:buNone/>
            </a:pPr>
            <a:r>
              <a:t/>
            </a:r>
            <a:endParaRPr strike="noStrike" u="none" b="0" cap="none" baseline="0" sz="2200" i="0">
              <a:solidFill>
                <a:srgbClr val="888888"/>
              </a:solidFill>
              <a:latin typeface="Calibri"/>
              <a:ea typeface="Calibri"/>
              <a:cs typeface="Calibri"/>
              <a:sym typeface="Calibri"/>
            </a:endParaRPr>
          </a:p>
        </p:txBody>
      </p:sp>
      <p:pic>
        <p:nvPicPr>
          <p:cNvPr id="86" name="Shape 86"/>
          <p:cNvPicPr preferRelativeResize="0"/>
          <p:nvPr/>
        </p:nvPicPr>
        <p:blipFill rotWithShape="1">
          <a:blip r:embed="rId3">
            <a:alphaModFix/>
          </a:blip>
          <a:srcRect t="0" b="0" r="0" l="0"/>
          <a:stretch/>
        </p:blipFill>
        <p:spPr>
          <a:xfrm>
            <a:off y="6174560" x="7164288"/>
            <a:ext cy="450561" cx="1512167"/>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0" name="Shape 160"/>
        <p:cNvGrpSpPr/>
        <p:nvPr/>
      </p:nvGrpSpPr>
      <p:grpSpPr>
        <a:xfrm>
          <a:off y="0" x="0"/>
          <a:ext cy="0" cx="0"/>
          <a:chOff y="0" x="0"/>
          <a:chExt cy="0" cx="0"/>
        </a:xfrm>
      </p:grpSpPr>
      <p:sp>
        <p:nvSpPr>
          <p:cNvPr id="161" name="Shape 161"/>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1" cap="none" baseline="0" sz="3950" lang="fr-FR" i="0">
                <a:solidFill>
                  <a:schemeClr val="dk1"/>
                </a:solidFill>
                <a:latin typeface="Calibri"/>
                <a:ea typeface="Calibri"/>
                <a:cs typeface="Calibri"/>
                <a:sym typeface="Calibri"/>
              </a:rPr>
              <a:t>Délivrance de l’aptitude du salarié à son poste de travail</a:t>
            </a:r>
          </a:p>
        </p:txBody>
      </p:sp>
      <p:sp>
        <p:nvSpPr>
          <p:cNvPr id="162" name="Shape 162"/>
          <p:cNvSpPr txBox="1"/>
          <p:nvPr/>
        </p:nvSpPr>
        <p:spPr>
          <a:xfrm>
            <a:off y="1571612" x="500033"/>
            <a:ext cy="5663089" cx="8032406"/>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3200" lang="fr-FR" i="0">
                <a:solidFill>
                  <a:schemeClr val="dk1"/>
                </a:solidFill>
                <a:latin typeface="Calibri"/>
                <a:ea typeface="Calibri"/>
                <a:cs typeface="Calibri"/>
                <a:sym typeface="Calibri"/>
              </a:rPr>
              <a:t>Plusieurs situations possibles :</a:t>
            </a:r>
          </a:p>
          <a:p>
            <a:pPr algn="l" rtl="0" lvl="0" marR="0" indent="0" marL="0">
              <a:spcBef>
                <a:spcPts val="0"/>
              </a:spcBef>
              <a:buClr>
                <a:srgbClr val="538CD5"/>
              </a:buClr>
              <a:buSzPct val="100000"/>
              <a:buFont typeface="Noto Symbol"/>
              <a:buChar char="➢"/>
            </a:pPr>
            <a:r>
              <a:rPr strike="noStrike" u="none" b="1" cap="none" baseline="0" sz="3200" lang="fr-FR" i="0">
                <a:solidFill>
                  <a:srgbClr val="538CD5"/>
                </a:solidFill>
                <a:latin typeface="Calibri"/>
                <a:ea typeface="Calibri"/>
                <a:cs typeface="Calibri"/>
                <a:sym typeface="Calibri"/>
              </a:rPr>
              <a:t>Apte au poste</a:t>
            </a:r>
          </a:p>
          <a:p>
            <a:pPr algn="l" rtl="0" lvl="0" marR="0" indent="0" marL="0">
              <a:spcBef>
                <a:spcPts val="0"/>
              </a:spcBef>
              <a:buNone/>
            </a:pPr>
            <a:r>
              <a:t/>
            </a:r>
            <a:endParaRPr strike="noStrike" u="none" b="1" cap="none" baseline="0" sz="3200" i="0">
              <a:solidFill>
                <a:srgbClr val="538CD5"/>
              </a:solidFill>
              <a:latin typeface="Calibri"/>
              <a:ea typeface="Calibri"/>
              <a:cs typeface="Calibri"/>
              <a:sym typeface="Calibri"/>
            </a:endParaRPr>
          </a:p>
          <a:p>
            <a:pPr algn="l" rtl="0" lvl="0" marR="0" indent="0" marL="0">
              <a:spcBef>
                <a:spcPts val="0"/>
              </a:spcBef>
              <a:buClr>
                <a:srgbClr val="538CD5"/>
              </a:buClr>
              <a:buSzPct val="100000"/>
              <a:buFont typeface="Noto Symbol"/>
              <a:buChar char="➢"/>
            </a:pPr>
            <a:r>
              <a:rPr strike="noStrike" u="none" b="1" cap="none" baseline="0" sz="3200" lang="fr-FR" i="0">
                <a:solidFill>
                  <a:srgbClr val="538CD5"/>
                </a:solidFill>
                <a:latin typeface="Calibri"/>
                <a:ea typeface="Calibri"/>
                <a:cs typeface="Calibri"/>
                <a:sym typeface="Calibri"/>
              </a:rPr>
              <a:t>Apte avec restriction(s) </a:t>
            </a:r>
          </a:p>
          <a:p>
            <a:pPr algn="l" rtl="0" lvl="0" marR="0" indent="203200" marL="0">
              <a:spcBef>
                <a:spcPts val="0"/>
              </a:spcBef>
              <a:buClr>
                <a:schemeClr val="dk1"/>
              </a:buClr>
              <a:buFont typeface="Noto Symbol"/>
              <a:buNone/>
            </a:pPr>
            <a:r>
              <a:t/>
            </a:r>
            <a:endParaRPr strike="noStrike" u="none" b="1" cap="none" baseline="0" sz="3200" i="0">
              <a:solidFill>
                <a:srgbClr val="538CD5"/>
              </a:solidFill>
              <a:latin typeface="Calibri"/>
              <a:ea typeface="Calibri"/>
              <a:cs typeface="Calibri"/>
              <a:sym typeface="Calibri"/>
            </a:endParaRPr>
          </a:p>
          <a:p>
            <a:pPr algn="l" rtl="0" lvl="0" marR="0" indent="0" marL="0">
              <a:spcBef>
                <a:spcPts val="0"/>
              </a:spcBef>
              <a:buClr>
                <a:srgbClr val="538CD5"/>
              </a:buClr>
              <a:buSzPct val="100000"/>
              <a:buFont typeface="Noto Symbol"/>
              <a:buChar char="➢"/>
            </a:pPr>
            <a:r>
              <a:rPr strike="noStrike" u="none" b="1" cap="none" baseline="0" sz="3200" lang="fr-FR" i="0">
                <a:solidFill>
                  <a:srgbClr val="538CD5"/>
                </a:solidFill>
                <a:latin typeface="Calibri"/>
                <a:ea typeface="Calibri"/>
                <a:cs typeface="Calibri"/>
                <a:sym typeface="Calibri"/>
              </a:rPr>
              <a:t> Apte avec aménagement de poste</a:t>
            </a:r>
          </a:p>
          <a:p>
            <a:pPr algn="l" rtl="0" lvl="0" marR="0" indent="203200" marL="0">
              <a:spcBef>
                <a:spcPts val="0"/>
              </a:spcBef>
              <a:buClr>
                <a:schemeClr val="dk1"/>
              </a:buClr>
              <a:buFont typeface="Noto Symbol"/>
              <a:buNone/>
            </a:pPr>
            <a:r>
              <a:t/>
            </a:r>
            <a:endParaRPr strike="noStrike" u="none" b="1" cap="none" baseline="0" sz="3200" i="0">
              <a:solidFill>
                <a:srgbClr val="538CD5"/>
              </a:solidFill>
              <a:latin typeface="Calibri"/>
              <a:ea typeface="Calibri"/>
              <a:cs typeface="Calibri"/>
              <a:sym typeface="Calibri"/>
            </a:endParaRPr>
          </a:p>
          <a:p>
            <a:pPr algn="l" rtl="0" lvl="0" marR="0" indent="0" marL="0">
              <a:spcBef>
                <a:spcPts val="0"/>
              </a:spcBef>
              <a:buClr>
                <a:srgbClr val="538CD5"/>
              </a:buClr>
              <a:buSzPct val="100000"/>
              <a:buFont typeface="Noto Symbol"/>
              <a:buChar char="➢"/>
            </a:pPr>
            <a:r>
              <a:rPr strike="noStrike" u="none" b="1" cap="none" baseline="0" sz="3200" lang="fr-FR" i="0">
                <a:solidFill>
                  <a:srgbClr val="538CD5"/>
                </a:solidFill>
                <a:latin typeface="Calibri"/>
                <a:ea typeface="Calibri"/>
                <a:cs typeface="Calibri"/>
                <a:sym typeface="Calibri"/>
              </a:rPr>
              <a:t> Ne peut reprendre son poste temporairement, doit revoir son Médecin Traitant</a:t>
            </a:r>
          </a:p>
          <a:p>
            <a:pPr algn="l" rtl="0" lvl="0" marR="0" indent="0" marL="0">
              <a:spcBef>
                <a:spcPts val="0"/>
              </a:spcBef>
              <a:buNone/>
            </a:pPr>
            <a:r>
              <a:t/>
            </a:r>
            <a:endParaRPr strike="noStrike" u="none" b="1" cap="none" baseline="0" sz="2400" i="0">
              <a:solidFill>
                <a:srgbClr val="538CD5"/>
              </a:solidFill>
              <a:latin typeface="Calibri"/>
              <a:ea typeface="Calibri"/>
              <a:cs typeface="Calibri"/>
              <a:sym typeface="Calibri"/>
            </a:endParaRPr>
          </a:p>
          <a:p>
            <a:pPr algn="l" rtl="0" lvl="0" marR="0" indent="0" marL="0">
              <a:spcBef>
                <a:spcPts val="0"/>
              </a:spcBef>
              <a:buNone/>
            </a:pPr>
            <a:r>
              <a:t/>
            </a:r>
            <a:endParaRPr strike="noStrike" u="none" b="1" cap="none" baseline="0" sz="1800" i="0">
              <a:solidFill>
                <a:srgbClr val="538CD5"/>
              </a:solidFill>
              <a:latin typeface="Calibri"/>
              <a:ea typeface="Calibri"/>
              <a:cs typeface="Calibri"/>
              <a:sym typeface="Calibri"/>
            </a:endParaRPr>
          </a:p>
        </p:txBody>
      </p:sp>
      <p:sp>
        <p:nvSpPr>
          <p:cNvPr id="163" name="Shape 163"/>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pic>
        <p:nvPicPr>
          <p:cNvPr id="164" name="Shape 164"/>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y="0" x="0"/>
          <a:ext cy="0" cx="0"/>
          <a:chOff y="0" x="0"/>
          <a:chExt cy="0" cx="0"/>
        </a:xfrm>
      </p:grpSpPr>
      <p:sp>
        <p:nvSpPr>
          <p:cNvPr id="169" name="Shape 169"/>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4400" lang="fr-FR" i="0">
                <a:solidFill>
                  <a:schemeClr val="dk1"/>
                </a:solidFill>
                <a:latin typeface="Calibri"/>
                <a:ea typeface="Calibri"/>
                <a:cs typeface="Calibri"/>
                <a:sym typeface="Calibri"/>
              </a:rPr>
              <a:t>Exemples de cas concrets</a:t>
            </a:r>
          </a:p>
        </p:txBody>
      </p:sp>
      <p:sp>
        <p:nvSpPr>
          <p:cNvPr id="170" name="Shape 170"/>
          <p:cNvSpPr txBox="1"/>
          <p:nvPr/>
        </p:nvSpPr>
        <p:spPr>
          <a:xfrm>
            <a:off y="427037" x="609600"/>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lnSpc>
                <a:spcPct val="100000"/>
              </a:lnSpc>
              <a:spcBef>
                <a:spcPts val="0"/>
              </a:spcBef>
              <a:spcAft>
                <a:spcPts val="0"/>
              </a:spcAft>
              <a:buClr>
                <a:schemeClr val="dk1"/>
              </a:buClr>
              <a:buSzPct val="25000"/>
              <a:buFont typeface="Calibri"/>
              <a:buNone/>
            </a:pPr>
            <a:r>
              <a:rPr strike="noStrike" u="none" b="1" cap="none" baseline="0" sz="4300" lang="fr-FR" i="0">
                <a:solidFill>
                  <a:schemeClr val="dk1"/>
                </a:solidFill>
                <a:latin typeface="Calibri"/>
                <a:ea typeface="Calibri"/>
                <a:cs typeface="Calibri"/>
                <a:sym typeface="Calibri"/>
              </a:rPr>
              <a:t>Exemples de cas concrets</a:t>
            </a:r>
          </a:p>
        </p:txBody>
      </p:sp>
      <p:sp>
        <p:nvSpPr>
          <p:cNvPr id="171" name="Shape 171"/>
          <p:cNvSpPr/>
          <p:nvPr/>
        </p:nvSpPr>
        <p:spPr>
          <a:xfrm>
            <a:off y="1570037" x="609600"/>
            <a:ext cy="5940088" cx="7430216"/>
          </a:xfrm>
          <a:prstGeom prst="rect">
            <a:avLst/>
          </a:prstGeom>
          <a:noFill/>
          <a:ln>
            <a:noFill/>
          </a:ln>
        </p:spPr>
        <p:txBody>
          <a:bodyPr bIns="45700" rIns="91425" lIns="91425" tIns="45700" anchor="t" anchorCtr="0">
            <a:noAutofit/>
          </a:bodyPr>
          <a:lstStyle/>
          <a:p>
            <a:pPr algn="l" rtl="0" lvl="0" marR="0" indent="8890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3200" lang="fr-FR" i="0">
                <a:solidFill>
                  <a:schemeClr val="dk1"/>
                </a:solidFill>
                <a:latin typeface="Calibri"/>
                <a:ea typeface="Calibri"/>
                <a:cs typeface="Calibri"/>
                <a:sym typeface="Calibri"/>
              </a:rPr>
              <a:t> Reprise à temps partiel thérapeutique en </a:t>
            </a:r>
            <a:r>
              <a:rPr strike="noStrike" u="none" b="0" cap="none" baseline="0" sz="2800" lang="fr-FR" i="0">
                <a:solidFill>
                  <a:srgbClr val="538CD5"/>
                </a:solidFill>
                <a:latin typeface="Calibri"/>
                <a:ea typeface="Calibri"/>
                <a:cs typeface="Calibri"/>
                <a:sym typeface="Calibri"/>
              </a:rPr>
              <a:t>collaboration avec le Médecin Traitant  </a:t>
            </a:r>
            <a:r>
              <a:rPr strike="noStrike" u="none" b="0" cap="none" baseline="0" sz="2800" lang="fr-FR" i="0">
                <a:solidFill>
                  <a:schemeClr val="dk1"/>
                </a:solidFill>
                <a:latin typeface="Calibri"/>
                <a:ea typeface="Calibri"/>
                <a:cs typeface="Calibri"/>
                <a:sym typeface="Calibri"/>
              </a:rPr>
              <a:t>et</a:t>
            </a:r>
            <a:r>
              <a:rPr strike="noStrike" u="none" b="0" cap="none" baseline="0" sz="2800" lang="fr-FR" i="0">
                <a:solidFill>
                  <a:srgbClr val="538CD5"/>
                </a:solidFill>
                <a:latin typeface="Calibri"/>
                <a:ea typeface="Calibri"/>
                <a:cs typeface="Calibri"/>
                <a:sym typeface="Calibri"/>
              </a:rPr>
              <a:t>  l’employeur</a:t>
            </a:r>
          </a:p>
          <a:p>
            <a:pPr algn="l" rtl="0" lvl="0" marR="0" indent="0" marL="0">
              <a:spcBef>
                <a:spcPts val="0"/>
              </a:spcBef>
              <a:buNone/>
            </a:pPr>
            <a:r>
              <a:t/>
            </a:r>
            <a:endParaRPr strike="noStrike" u="none" b="0" cap="none" baseline="0" sz="32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3200" lang="fr-FR" i="0">
                <a:solidFill>
                  <a:schemeClr val="dk1"/>
                </a:solidFill>
                <a:latin typeface="Calibri"/>
                <a:ea typeface="Calibri"/>
                <a:cs typeface="Calibri"/>
                <a:sym typeface="Calibri"/>
              </a:rPr>
              <a:t> Modulation du temps de travail</a:t>
            </a:r>
          </a:p>
          <a:p>
            <a:pPr algn="l" rtl="0" lvl="0" marR="0" indent="0" marL="0">
              <a:spcBef>
                <a:spcPts val="0"/>
              </a:spcBef>
              <a:buNone/>
            </a:pPr>
            <a:r>
              <a:t/>
            </a:r>
            <a:endParaRPr strike="noStrike" u="none" b="0" cap="none" baseline="0" sz="32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3200" lang="fr-FR" i="0">
                <a:solidFill>
                  <a:schemeClr val="dk1"/>
                </a:solidFill>
                <a:latin typeface="Calibri"/>
                <a:ea typeface="Calibri"/>
                <a:cs typeface="Calibri"/>
                <a:sym typeface="Calibri"/>
              </a:rPr>
              <a:t> Restriction(s) à certaines tâches</a:t>
            </a:r>
          </a:p>
          <a:p>
            <a:pPr algn="l" rtl="0" lvl="0" marR="0" indent="-82550" marL="285750">
              <a:spcBef>
                <a:spcPts val="0"/>
              </a:spcBef>
              <a:buClr>
                <a:schemeClr val="dk1"/>
              </a:buClr>
              <a:buFont typeface="Noto Symbol"/>
              <a:buNone/>
            </a:pPr>
            <a:r>
              <a:t/>
            </a:r>
            <a:endParaRPr strike="noStrike" u="none" b="0" cap="none" baseline="0" sz="32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3200" lang="fr-FR" i="0">
                <a:solidFill>
                  <a:schemeClr val="dk1"/>
                </a:solidFill>
                <a:latin typeface="Calibri"/>
                <a:ea typeface="Calibri"/>
                <a:cs typeface="Calibri"/>
                <a:sym typeface="Calibri"/>
              </a:rPr>
              <a:t>Orientations : Assistante sociale, psychologue, CMP…</a:t>
            </a:r>
          </a:p>
          <a:p>
            <a:pPr algn="l" rtl="0" lvl="0" marR="0" indent="0" marL="0">
              <a:spcBef>
                <a:spcPts val="0"/>
              </a:spcBef>
              <a:buNone/>
            </a:pPr>
            <a:r>
              <a:t/>
            </a:r>
            <a:endParaRPr strike="noStrike" u="none" b="0" cap="none" baseline="0" sz="3200" i="0">
              <a:solidFill>
                <a:schemeClr val="dk1"/>
              </a:solidFill>
              <a:latin typeface="Calibri"/>
              <a:ea typeface="Calibri"/>
              <a:cs typeface="Calibri"/>
              <a:sym typeface="Calibri"/>
            </a:endParaRP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pic>
        <p:nvPicPr>
          <p:cNvPr id="172" name="Shape 172"/>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
        <p:nvSpPr>
          <p:cNvPr id="173" name="Shape 173"/>
          <p:cNvSpPr/>
          <p:nvPr/>
        </p:nvSpPr>
        <p:spPr>
          <a:xfrm>
            <a:off y="6070732"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y="0" x="0"/>
          <a:ext cy="0" cx="0"/>
          <a:chOff y="0" x="0"/>
          <a:chExt cy="0" cx="0"/>
        </a:xfrm>
      </p:grpSpPr>
      <p:sp>
        <p:nvSpPr>
          <p:cNvPr id="178" name="Shape 178"/>
          <p:cNvSpPr txBox="1"/>
          <p:nvPr>
            <p:ph type="title"/>
          </p:nvPr>
        </p:nvSpPr>
        <p:spPr>
          <a:xfrm>
            <a:off y="274637" x="457200"/>
            <a:ext cy="1143000" cx="8229600"/>
          </a:xfrm>
          <a:prstGeom prst="rect">
            <a:avLst/>
          </a:prstGeom>
          <a:noFill/>
          <a:ln>
            <a:noFill/>
          </a:ln>
        </p:spPr>
        <p:txBody>
          <a:bodyPr bIns="45700" rIns="91425" lIns="91425" tIns="45700" anchor="ctr" anchorCtr="0">
            <a:noAutofit/>
          </a:bodyPr>
          <a:lstStyle/>
          <a:p>
            <a:pPr algn="ctr" rtl="0" lvl="0" marR="0" indent="0" marL="0">
              <a:spcBef>
                <a:spcPts val="0"/>
              </a:spcBef>
              <a:buClr>
                <a:schemeClr val="dk1"/>
              </a:buClr>
              <a:buFont typeface="Calibri"/>
              <a:buNone/>
            </a:pPr>
            <a:r>
              <a:t/>
            </a:r>
            <a:endParaRPr strike="noStrike" u="none" b="0" cap="none" baseline="0" sz="4400" i="0">
              <a:solidFill>
                <a:schemeClr val="dk1"/>
              </a:solidFill>
              <a:latin typeface="Calibri"/>
              <a:ea typeface="Calibri"/>
              <a:cs typeface="Calibri"/>
              <a:sym typeface="Calibri"/>
            </a:endParaRPr>
          </a:p>
        </p:txBody>
      </p:sp>
      <p:sp>
        <p:nvSpPr>
          <p:cNvPr id="179" name="Shape 179"/>
          <p:cNvSpPr txBox="1"/>
          <p:nvPr/>
        </p:nvSpPr>
        <p:spPr>
          <a:xfrm>
            <a:off y="1071545" x="714347"/>
            <a:ext cy="3970318" cx="7715304"/>
          </a:xfrm>
          <a:prstGeom prst="rect">
            <a:avLst/>
          </a:prstGeom>
          <a:solidFill>
            <a:srgbClr val="B7CCE4"/>
          </a:solidFill>
          <a:ln>
            <a:noFill/>
          </a:ln>
        </p:spPr>
        <p:txBody>
          <a:bodyPr bIns="45700" rIns="91425" lIns="91425" tIns="45700" anchor="t" anchorCtr="0">
            <a:noAutofit/>
          </a:bodyPr>
          <a:lstStyle/>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ctr" rtl="0" lvl="0" marR="0" indent="0" marL="0">
              <a:spcBef>
                <a:spcPts val="0"/>
              </a:spcBef>
              <a:buSzPct val="25000"/>
              <a:buNone/>
            </a:pPr>
            <a:r>
              <a:rPr strike="noStrike" u="none" b="1" cap="none" baseline="0" sz="3600" lang="fr-FR" i="0">
                <a:solidFill>
                  <a:schemeClr val="dk1"/>
                </a:solidFill>
                <a:latin typeface="Calibri"/>
                <a:ea typeface="Calibri"/>
                <a:cs typeface="Calibri"/>
                <a:sym typeface="Calibri"/>
              </a:rPr>
              <a:t>Merci de votre attention</a:t>
            </a: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y="0" x="0"/>
          <a:ext cy="0" cx="0"/>
          <a:chOff y="0" x="0"/>
          <a:chExt cy="0" cx="0"/>
        </a:xfrm>
      </p:grpSpPr>
      <p:sp>
        <p:nvSpPr>
          <p:cNvPr id="184" name="Shape 184"/>
          <p:cNvSpPr txBox="1"/>
          <p:nvPr>
            <p:ph type="title"/>
          </p:nvPr>
        </p:nvSpPr>
        <p:spPr>
          <a:xfrm>
            <a:off y="285728" x="428595"/>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br>
              <a:rPr strike="noStrike" u="none" b="1" cap="none" baseline="0" sz="3950" lang="fr-FR" i="0">
                <a:solidFill>
                  <a:schemeClr val="dk1"/>
                </a:solidFill>
                <a:latin typeface="Calibri"/>
                <a:ea typeface="Calibri"/>
                <a:cs typeface="Calibri"/>
                <a:sym typeface="Calibri"/>
              </a:rPr>
            </a:br>
            <a:r>
              <a:rPr strike="noStrike" u="none" b="1" cap="none" baseline="0" sz="3950" lang="fr-FR" i="0">
                <a:solidFill>
                  <a:schemeClr val="dk1"/>
                </a:solidFill>
                <a:latin typeface="Calibri"/>
                <a:ea typeface="Calibri"/>
                <a:cs typeface="Calibri"/>
                <a:sym typeface="Calibri"/>
              </a:rPr>
              <a:t>Comment avoir recours  au Médecin du Travail?</a:t>
            </a:r>
            <a:br>
              <a:rPr strike="noStrike" u="none" b="0" cap="none" baseline="0" sz="3950" lang="fr-FR" i="0">
                <a:solidFill>
                  <a:schemeClr val="dk1"/>
                </a:solidFill>
                <a:latin typeface="Calibri"/>
                <a:ea typeface="Calibri"/>
                <a:cs typeface="Calibri"/>
                <a:sym typeface="Calibri"/>
              </a:rPr>
            </a:br>
            <a:r>
              <a:rPr strike="noStrike" u="none" b="0" cap="none" baseline="0" sz="3950" lang="fr-FR" i="0">
                <a:solidFill>
                  <a:schemeClr val="dk1"/>
                </a:solidFill>
                <a:latin typeface="Calibri"/>
                <a:ea typeface="Calibri"/>
                <a:cs typeface="Calibri"/>
                <a:sym typeface="Calibri"/>
              </a:rPr>
              <a:t>Lors des </a:t>
            </a:r>
            <a:r>
              <a:rPr strike="noStrike" u="none" b="1" cap="none" baseline="0" sz="3950" lang="fr-FR" i="0">
                <a:solidFill>
                  <a:schemeClr val="dk1"/>
                </a:solidFill>
                <a:latin typeface="Calibri"/>
                <a:ea typeface="Calibri"/>
                <a:cs typeface="Calibri"/>
                <a:sym typeface="Calibri"/>
              </a:rPr>
              <a:t>actions en milieu de travail</a:t>
            </a:r>
          </a:p>
        </p:txBody>
      </p:sp>
      <p:sp>
        <p:nvSpPr>
          <p:cNvPr id="185" name="Shape 185"/>
          <p:cNvSpPr/>
          <p:nvPr/>
        </p:nvSpPr>
        <p:spPr>
          <a:xfrm>
            <a:off y="2214553" x="214282"/>
            <a:ext cy="3416319" cx="8715436"/>
          </a:xfrm>
          <a:prstGeom prst="rect">
            <a:avLst/>
          </a:prstGeom>
          <a:noFill/>
          <a:ln>
            <a:noFill/>
          </a:ln>
        </p:spPr>
        <p:txBody>
          <a:bodyPr bIns="45700" rIns="91425" lIns="91425" tIns="45700" anchor="t" anchorCtr="0">
            <a:noAutofit/>
          </a:bodyPr>
          <a:lstStyle/>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Identifier analyser et comprendre les causes de l’évènement en liaison avec l’employeur,  le CHSCT, les représentants du personnel, le référent sécurité</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Etablir des dispositions d’urgence</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Proposer des solutions destinées à éviter que la situation se reproduise</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Mener des actions pluridisciplinaires ; avec l’infirmière de santé au travail ou d’entreprise, la  psychologue, l’assistante sociale, les ressources internes de l’entreprise</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y="0" x="0"/>
          <a:ext cy="0" cx="0"/>
          <a:chOff y="0" x="0"/>
          <a:chExt cy="0" cx="0"/>
        </a:xfrm>
      </p:grpSpPr>
      <p:sp>
        <p:nvSpPr>
          <p:cNvPr id="190" name="Shape 190"/>
          <p:cNvSpPr txBox="1"/>
          <p:nvPr/>
        </p:nvSpPr>
        <p:spPr>
          <a:xfrm>
            <a:off y="2214553" x="500033"/>
            <a:ext cy="4431983" cx="8429683"/>
          </a:xfrm>
          <a:prstGeom prst="rect">
            <a:avLst/>
          </a:prstGeom>
          <a:noFill/>
          <a:ln>
            <a:noFill/>
          </a:ln>
        </p:spPr>
        <p:txBody>
          <a:bodyPr bIns="45700" rIns="91425" lIns="91425" tIns="45700" anchor="t" anchorCtr="0">
            <a:noAutofit/>
          </a:bodyPr>
          <a:lstStyle/>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Mettre en œuvre des actions en se positionnant à partir de l’une des trois phases de la démarche de prévention (primaire, secondaire, tertiaire) </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Etude de poste, aménagement du poste de travail, mise en place une démarche durable et pérenne, en fonction de l'état des lieux, poser un diagnostic sur les RPS, en analysant les situations de travail, selon une méthodologie adaptée au cas par cas</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Permettre un maintien ou un retour réussi en entreprise, rapide et dans les meilleures conditions possibles</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Rétablir un climat social permettant de bonnes conditions de travail</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
        <p:nvSpPr>
          <p:cNvPr id="191" name="Shape 191"/>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br>
              <a:rPr strike="noStrike" u="none" b="1" cap="none" baseline="0" sz="3950" lang="fr-FR" i="0">
                <a:solidFill>
                  <a:schemeClr val="dk1"/>
                </a:solidFill>
                <a:latin typeface="Calibri"/>
                <a:ea typeface="Calibri"/>
                <a:cs typeface="Calibri"/>
                <a:sym typeface="Calibri"/>
              </a:rPr>
            </a:br>
            <a:r>
              <a:rPr strike="noStrike" u="none" b="1" cap="none" baseline="0" sz="3950" lang="fr-FR" i="0">
                <a:solidFill>
                  <a:schemeClr val="dk1"/>
                </a:solidFill>
                <a:latin typeface="Calibri"/>
                <a:ea typeface="Calibri"/>
                <a:cs typeface="Calibri"/>
                <a:sym typeface="Calibri"/>
              </a:rPr>
              <a:t>Comment avoir recours  au Médecin du Travail?</a:t>
            </a:r>
            <a:br>
              <a:rPr strike="noStrike" u="none" b="0" cap="none" baseline="0" sz="3950" lang="fr-FR" i="0">
                <a:solidFill>
                  <a:schemeClr val="dk1"/>
                </a:solidFill>
                <a:latin typeface="Calibri"/>
                <a:ea typeface="Calibri"/>
                <a:cs typeface="Calibri"/>
                <a:sym typeface="Calibri"/>
              </a:rPr>
            </a:br>
            <a:r>
              <a:rPr strike="noStrike" u="none" b="0" cap="none" baseline="0" sz="3950" lang="fr-FR" i="0">
                <a:solidFill>
                  <a:schemeClr val="dk1"/>
                </a:solidFill>
                <a:latin typeface="Calibri"/>
                <a:ea typeface="Calibri"/>
                <a:cs typeface="Calibri"/>
                <a:sym typeface="Calibri"/>
              </a:rPr>
              <a:t>Lors des </a:t>
            </a:r>
            <a:r>
              <a:rPr strike="noStrike" u="none" b="1" cap="none" baseline="0" sz="3950" lang="fr-FR" i="0">
                <a:solidFill>
                  <a:schemeClr val="dk1"/>
                </a:solidFill>
                <a:latin typeface="Calibri"/>
                <a:ea typeface="Calibri"/>
                <a:cs typeface="Calibri"/>
                <a:sym typeface="Calibri"/>
              </a:rPr>
              <a:t>actions en milieu de travail</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5" name="Shape 195"/>
        <p:cNvGrpSpPr/>
        <p:nvPr/>
      </p:nvGrpSpPr>
      <p:grpSpPr>
        <a:xfrm>
          <a:off y="0" x="0"/>
          <a:ext cy="0" cx="0"/>
          <a:chOff y="0" x="0"/>
          <a:chExt cy="0" cx="0"/>
        </a:xfrm>
      </p:grpSpPr>
      <p:sp>
        <p:nvSpPr>
          <p:cNvPr id="196" name="Shape 196"/>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r>
              <a:rPr strike="noStrike" u="none" b="1" cap="none" baseline="0" sz="4400" lang="fr-FR" i="0">
                <a:solidFill>
                  <a:schemeClr val="dk1"/>
                </a:solidFill>
                <a:latin typeface="Calibri"/>
                <a:ea typeface="Calibri"/>
                <a:cs typeface="Calibri"/>
                <a:sym typeface="Calibri"/>
              </a:rPr>
              <a:t>Pourquoi ?  </a:t>
            </a:r>
          </a:p>
        </p:txBody>
      </p:sp>
      <p:sp>
        <p:nvSpPr>
          <p:cNvPr id="197" name="Shape 197"/>
          <p:cNvSpPr txBox="1"/>
          <p:nvPr/>
        </p:nvSpPr>
        <p:spPr>
          <a:xfrm>
            <a:off y="1643050" x="428595"/>
            <a:ext cy="5262979" cx="8358246"/>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1" cap="none" baseline="0" sz="2400" lang="fr-FR" i="0">
                <a:solidFill>
                  <a:schemeClr val="dk1"/>
                </a:solidFill>
                <a:latin typeface="Calibri"/>
                <a:ea typeface="Calibri"/>
                <a:cs typeface="Calibri"/>
                <a:sym typeface="Calibri"/>
              </a:rPr>
              <a:t>Dans l’intérêt du salarié et du collectif de travail</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0" marL="0">
              <a:spcBef>
                <a:spcPts val="0"/>
              </a:spcBef>
              <a:buSzPct val="25000"/>
              <a:buNone/>
            </a:pPr>
            <a:r>
              <a:rPr strike="noStrike" u="none" b="1" cap="none" baseline="0" sz="1800" lang="fr-FR" i="0">
                <a:solidFill>
                  <a:schemeClr val="dk1"/>
                </a:solidFill>
                <a:latin typeface="Calibri"/>
                <a:ea typeface="Calibri"/>
                <a:cs typeface="Calibri"/>
                <a:sym typeface="Calibri"/>
              </a:rPr>
              <a:t> </a:t>
            </a:r>
            <a:r>
              <a:rPr strike="noStrike" u="none" b="0" cap="none" baseline="0" sz="2400" lang="fr-FR" i="0">
                <a:solidFill>
                  <a:schemeClr val="dk1"/>
                </a:solidFill>
                <a:latin typeface="Calibri"/>
                <a:ea typeface="Calibri"/>
                <a:cs typeface="Calibri"/>
                <a:sym typeface="Calibri"/>
              </a:rPr>
              <a:t>Le lien créé peut consister à :</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 mobiliser les ressources internes et externes à l’entreprise afin de répondre à une situation subit, </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 mobiliser les ressources humaines, techniques et financières nécessaires à la réussite d’une démarche de prévention</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 limiter l’impact de la souffrance mentale liée à un évènement</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 à rester vigilant sur l’état de santé avant qu’il ne se détériore davantage</a:t>
            </a:r>
          </a:p>
          <a:p>
            <a:pPr algn="l" rtl="0" lvl="0" marR="0" indent="0" marL="0">
              <a:spcBef>
                <a:spcPts val="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éviter de voir se dégrader la situation sociale, ce qui aurait un impact sur le climat et le fonctionnement de l'entreprise</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y="0" x="0"/>
          <a:ext cy="0" cx="0"/>
          <a:chOff y="0" x="0"/>
          <a:chExt cy="0" cx="0"/>
        </a:xfrm>
      </p:grpSpPr>
      <p:sp>
        <p:nvSpPr>
          <p:cNvPr id="92" name="Shape 92"/>
          <p:cNvSpPr txBox="1"/>
          <p:nvPr>
            <p:ph type="title"/>
          </p:nvPr>
        </p:nvSpPr>
        <p:spPr>
          <a:xfrm>
            <a:off y="274637" x="457200"/>
            <a:ext cy="1143000" cx="8229600"/>
          </a:xfrm>
          <a:prstGeom prst="rect">
            <a:avLst/>
          </a:prstGeom>
          <a:solidFill>
            <a:srgbClr val="C5D8F1"/>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4400" lang="fr-FR" i="0">
                <a:solidFill>
                  <a:schemeClr val="dk1"/>
                </a:solidFill>
                <a:latin typeface="Calibri"/>
                <a:ea typeface="Calibri"/>
                <a:cs typeface="Calibri"/>
                <a:sym typeface="Calibri"/>
              </a:rPr>
              <a:t>Contexte de l’Intervention</a:t>
            </a:r>
          </a:p>
        </p:txBody>
      </p:sp>
      <p:pic>
        <p:nvPicPr>
          <p:cNvPr id="93" name="Shape 93"/>
          <p:cNvPicPr preferRelativeResize="0"/>
          <p:nvPr>
            <p:ph idx="1" type="body"/>
          </p:nvPr>
        </p:nvPicPr>
        <p:blipFill rotWithShape="1">
          <a:blip r:embed="rId3">
            <a:alphaModFix/>
          </a:blip>
          <a:srcRect t="0" b="0" r="0" l="0"/>
          <a:stretch/>
        </p:blipFill>
        <p:spPr>
          <a:xfrm>
            <a:off y="6133946" x="7380311"/>
            <a:ext cy="304799" cx="828675"/>
          </a:xfrm>
          <a:prstGeom prst="rect">
            <a:avLst/>
          </a:prstGeom>
          <a:noFill/>
          <a:ln>
            <a:noFill/>
          </a:ln>
        </p:spPr>
      </p:pic>
      <p:sp>
        <p:nvSpPr>
          <p:cNvPr id="94" name="Shape 94"/>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sp>
        <p:nvSpPr>
          <p:cNvPr id="95" name="Shape 95"/>
          <p:cNvSpPr txBox="1"/>
          <p:nvPr/>
        </p:nvSpPr>
        <p:spPr>
          <a:xfrm>
            <a:off y="1484783" x="899591"/>
            <a:ext cy="4801313" cx="7560839"/>
          </a:xfrm>
          <a:prstGeom prst="rect">
            <a:avLst/>
          </a:prstGeom>
          <a:noFill/>
          <a:ln>
            <a:noFill/>
          </a:ln>
        </p:spPr>
        <p:txBody>
          <a:bodyPr bIns="45700" rIns="91425" lIns="91425" tIns="45700" anchor="t" anchorCtr="0">
            <a:noAutofit/>
          </a:bodyPr>
          <a:lstStyle/>
          <a:p>
            <a:pPr algn="l" rtl="0" lvl="0" marR="0" indent="-285750" marL="285750">
              <a:spcBef>
                <a:spcPts val="0"/>
              </a:spcBef>
              <a:buClr>
                <a:schemeClr val="dk1"/>
              </a:buClr>
              <a:buSzPct val="100000"/>
              <a:buFont typeface="Noto Symbol"/>
              <a:buChar char="➢"/>
            </a:pPr>
            <a:r>
              <a:rPr strike="noStrike" u="none" b="0" cap="none" baseline="0" sz="1800" lang="fr-FR" i="0">
                <a:solidFill>
                  <a:schemeClr val="dk1"/>
                </a:solidFill>
                <a:latin typeface="Calibri"/>
                <a:ea typeface="Calibri"/>
                <a:cs typeface="Calibri"/>
                <a:sym typeface="Calibri"/>
              </a:rPr>
              <a:t>Sollicitation du Service de Santé au Travail par Mme GUERY pour participer au congrès</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1800" lang="fr-FR" i="0">
                <a:solidFill>
                  <a:schemeClr val="dk1"/>
                </a:solidFill>
                <a:latin typeface="Calibri"/>
                <a:ea typeface="Calibri"/>
                <a:cs typeface="Calibri"/>
                <a:sym typeface="Calibri"/>
              </a:rPr>
              <a:t>Demande de participer à un groupe de paroles de l’association vivre son deuil afin de mesurer les besoins des personnes endeuillées lors du retour sur le poste de travail</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1800" lang="fr-FR" i="0">
                <a:solidFill>
                  <a:schemeClr val="dk1"/>
                </a:solidFill>
                <a:latin typeface="Calibri"/>
                <a:ea typeface="Calibri"/>
                <a:cs typeface="Calibri"/>
                <a:sym typeface="Calibri"/>
              </a:rPr>
              <a:t>Accord du groupe</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285750" marL="285750">
              <a:spcBef>
                <a:spcPts val="0"/>
              </a:spcBef>
              <a:buClr>
                <a:schemeClr val="dk1"/>
              </a:buClr>
              <a:buSzPct val="100000"/>
              <a:buFont typeface="Noto Symbol"/>
              <a:buChar char="➢"/>
            </a:pPr>
            <a:r>
              <a:rPr strike="noStrike" u="none" b="0" cap="none" baseline="0" sz="1800" lang="fr-FR" i="0">
                <a:solidFill>
                  <a:schemeClr val="dk1"/>
                </a:solidFill>
                <a:latin typeface="Calibri"/>
                <a:ea typeface="Calibri"/>
                <a:cs typeface="Calibri"/>
                <a:sym typeface="Calibri"/>
              </a:rPr>
              <a:t>Le besoin :</a:t>
            </a:r>
          </a:p>
          <a:p>
            <a:pPr algn="l" rtl="0" lvl="0" marR="0" indent="-285750" marL="285750">
              <a:spcBef>
                <a:spcPts val="0"/>
              </a:spcBef>
              <a:buClr>
                <a:schemeClr val="dk1"/>
              </a:buClr>
              <a:buSzPct val="100000"/>
              <a:buFont typeface="Arial"/>
              <a:buChar char="➢"/>
            </a:pPr>
            <a:r>
              <a:rPr strike="noStrike" u="none" b="0" cap="none" baseline="0" sz="1800" lang="fr-FR" i="0">
                <a:solidFill>
                  <a:schemeClr val="dk1"/>
                </a:solidFill>
                <a:latin typeface="Calibri"/>
                <a:ea typeface="Calibri"/>
                <a:cs typeface="Calibri"/>
                <a:sym typeface="Calibri"/>
              </a:rPr>
              <a:t> Définir les missions du Médecin du Travail</a:t>
            </a:r>
          </a:p>
          <a:p>
            <a:pPr algn="l" rtl="0" lvl="0" marR="0" indent="-285750" marL="285750">
              <a:spcBef>
                <a:spcPts val="0"/>
              </a:spcBef>
              <a:buClr>
                <a:schemeClr val="dk1"/>
              </a:buClr>
              <a:buSzPct val="100000"/>
              <a:buFont typeface="Arial"/>
              <a:buChar char="➢"/>
            </a:pPr>
            <a:r>
              <a:rPr strike="noStrike" u="none" b="0" cap="none" baseline="0" sz="1800" lang="fr-FR" i="0">
                <a:solidFill>
                  <a:schemeClr val="dk1"/>
                </a:solidFill>
                <a:latin typeface="Calibri"/>
                <a:ea typeface="Calibri"/>
                <a:cs typeface="Calibri"/>
                <a:sym typeface="Calibri"/>
              </a:rPr>
              <a:t>Comment le solliciter pour aménager le poste si besoin ?</a:t>
            </a:r>
          </a:p>
          <a:p>
            <a:pPr algn="l" rtl="0" lvl="0" marR="0" indent="-285750" marL="285750">
              <a:spcBef>
                <a:spcPts val="0"/>
              </a:spcBef>
              <a:buClr>
                <a:schemeClr val="dk1"/>
              </a:buClr>
              <a:buSzPct val="100000"/>
              <a:buFont typeface="Arial"/>
              <a:buChar char="➢"/>
            </a:pPr>
            <a:r>
              <a:rPr strike="noStrike" u="none" b="0" cap="none" baseline="0" sz="1800" lang="fr-FR" i="0">
                <a:solidFill>
                  <a:schemeClr val="dk1"/>
                </a:solidFill>
                <a:latin typeface="Calibri"/>
                <a:ea typeface="Calibri"/>
                <a:cs typeface="Calibri"/>
                <a:sym typeface="Calibri"/>
              </a:rPr>
              <a:t>Préciser ce que le Médecin du Travail ne fait pas (pas de psychothérapie)</a:t>
            </a:r>
          </a:p>
          <a:p>
            <a:pPr algn="l" rtl="0" lvl="0" marR="0" indent="0" marL="0">
              <a:spcBef>
                <a:spcPts val="0"/>
              </a:spcBef>
              <a:buNone/>
            </a:pPr>
            <a:r>
              <a:t/>
            </a:r>
            <a:endParaRPr strike="noStrike" u="none" b="0" cap="none" baseline="0" sz="1800" i="0">
              <a:solidFill>
                <a:schemeClr val="dk1"/>
              </a:solidFill>
              <a:latin typeface="Calibri"/>
              <a:ea typeface="Calibri"/>
              <a:cs typeface="Calibri"/>
              <a:sym typeface="Calibri"/>
            </a:endParaRPr>
          </a:p>
          <a:p>
            <a:pPr algn="l" rtl="0" lvl="0" marR="0" indent="0" marL="0">
              <a:spcBef>
                <a:spcPts val="0"/>
              </a:spcBef>
              <a:buSzPct val="25000"/>
              <a:buNone/>
            </a:pPr>
            <a:r>
              <a:rPr strike="noStrike" u="none" b="0" cap="none" baseline="0" sz="1800" lang="fr-FR" i="0">
                <a:solidFill>
                  <a:schemeClr val="dk1"/>
                </a:solidFill>
                <a:latin typeface="Calibri"/>
                <a:ea typeface="Calibri"/>
                <a:cs typeface="Calibri"/>
                <a:sym typeface="Calibri"/>
              </a:rPr>
              <a:t>La présentation va développer les aménagements de poste possibles lors du retour au poste de travail, après un deuil en relation avec la vie privée du salarié.</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y="0" x="0"/>
          <a:ext cy="0" cx="0"/>
          <a:chOff y="0" x="0"/>
          <a:chExt cy="0" cx="0"/>
        </a:xfrm>
      </p:grpSpPr>
      <p:sp>
        <p:nvSpPr>
          <p:cNvPr id="100" name="Shape 100"/>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4400" lang="fr-FR" i="0">
                <a:solidFill>
                  <a:schemeClr val="dk1"/>
                </a:solidFill>
                <a:latin typeface="Calibri"/>
                <a:ea typeface="Calibri"/>
                <a:cs typeface="Calibri"/>
                <a:sym typeface="Calibri"/>
              </a:rPr>
              <a:t>DECES AU TRAVAIL</a:t>
            </a:r>
            <a:br>
              <a:rPr strike="noStrike" u="none" b="0" cap="none" baseline="0" sz="4400" lang="fr-FR" i="0">
                <a:solidFill>
                  <a:schemeClr val="dk1"/>
                </a:solidFill>
                <a:latin typeface="Calibri"/>
                <a:ea typeface="Calibri"/>
                <a:cs typeface="Calibri"/>
                <a:sym typeface="Calibri"/>
              </a:rPr>
            </a:br>
            <a:r>
              <a:rPr strike="noStrike" u="none" b="0" cap="none" baseline="0" sz="1800" lang="fr-FR" i="0">
                <a:solidFill>
                  <a:schemeClr val="dk1"/>
                </a:solidFill>
                <a:latin typeface="Calibri"/>
                <a:ea typeface="Calibri"/>
                <a:cs typeface="Calibri"/>
                <a:sym typeface="Calibri"/>
              </a:rPr>
              <a:t>(en lien ou pas avec le travail)</a:t>
            </a:r>
          </a:p>
        </p:txBody>
      </p:sp>
      <p:sp>
        <p:nvSpPr>
          <p:cNvPr id="101" name="Shape 101"/>
          <p:cNvSpPr txBox="1"/>
          <p:nvPr>
            <p:ph idx="1" type="body"/>
          </p:nvPr>
        </p:nvSpPr>
        <p:spPr>
          <a:xfrm>
            <a:off y="1600200" x="457200"/>
            <a:ext cy="4525963" cx="8229600"/>
          </a:xfrm>
          <a:prstGeom prst="rect">
            <a:avLst/>
          </a:prstGeom>
          <a:noFill/>
          <a:ln>
            <a:noFill/>
          </a:ln>
        </p:spPr>
        <p:txBody>
          <a:bodyPr bIns="45700" rIns="91425" lIns="91425" tIns="45700" anchor="t" anchorCtr="0">
            <a:noAutofit/>
          </a:bodyPr>
          <a:lstStyle/>
          <a:p>
            <a:pPr algn="l" rtl="0" lvl="0" marR="0" indent="-342900" marL="342900">
              <a:lnSpc>
                <a:spcPct val="80000"/>
              </a:lnSpc>
              <a:spcBef>
                <a:spcPts val="0"/>
              </a:spcBef>
              <a:buClr>
                <a:schemeClr val="dk1"/>
              </a:buClr>
              <a:buSzPct val="100000"/>
              <a:buFont typeface="Arial"/>
              <a:buChar char="•"/>
            </a:pPr>
            <a:r>
              <a:rPr strike="noStrike" u="none" b="0" cap="none" baseline="0" sz="2700" lang="fr-FR" i="0">
                <a:solidFill>
                  <a:schemeClr val="dk1"/>
                </a:solidFill>
                <a:latin typeface="Calibri"/>
                <a:ea typeface="Calibri"/>
                <a:cs typeface="Calibri"/>
                <a:sym typeface="Calibri"/>
              </a:rPr>
              <a:t>Prise en charge en urgence par le 15 puis déclanchement ou pas de la CUMP.</a:t>
            </a:r>
          </a:p>
          <a:p>
            <a:pPr algn="l" rtl="0" lvl="0" marR="0" indent="-342900" marL="342900">
              <a:lnSpc>
                <a:spcPct val="80000"/>
              </a:lnSpc>
              <a:spcBef>
                <a:spcPts val="540"/>
              </a:spcBef>
              <a:buClr>
                <a:schemeClr val="dk1"/>
              </a:buClr>
              <a:buSzPct val="100000"/>
              <a:buFont typeface="Arial"/>
              <a:buChar char="•"/>
            </a:pPr>
            <a:r>
              <a:rPr strike="noStrike" u="none" b="0" cap="none" baseline="0" sz="2700" lang="fr-FR" i="0">
                <a:solidFill>
                  <a:schemeClr val="dk1"/>
                </a:solidFill>
                <a:latin typeface="Calibri"/>
                <a:ea typeface="Calibri"/>
                <a:cs typeface="Calibri"/>
                <a:sym typeface="Calibri"/>
              </a:rPr>
              <a:t>Signalement de la situation au médecin du travail </a:t>
            </a:r>
          </a:p>
          <a:p>
            <a:pPr algn="l" rtl="0" lvl="1" marR="0" indent="-285750" marL="742950">
              <a:lnSpc>
                <a:spcPct val="80000"/>
              </a:lnSpc>
              <a:spcBef>
                <a:spcPts val="48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Identifier analyser et comprendre les causes de l’évènement en liaison avec l’employeur,  le CHSCT, les représentants du personnel, le référent sécurité</a:t>
            </a:r>
          </a:p>
          <a:p>
            <a:pPr algn="l" rtl="0" lvl="1" marR="0" indent="-285750" marL="742950">
              <a:lnSpc>
                <a:spcPct val="80000"/>
              </a:lnSpc>
              <a:spcBef>
                <a:spcPts val="48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Organiser un débriefing</a:t>
            </a:r>
          </a:p>
          <a:p>
            <a:pPr algn="l" rtl="0" lvl="1" marR="0" indent="-285750" marL="742950">
              <a:lnSpc>
                <a:spcPct val="80000"/>
              </a:lnSpc>
              <a:spcBef>
                <a:spcPts val="48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Proposer des mesures correctives destinées à éviter que la situation se reproduise</a:t>
            </a:r>
          </a:p>
          <a:p>
            <a:pPr algn="l" rtl="0" lvl="1" marR="0" indent="-285750" marL="742950">
              <a:lnSpc>
                <a:spcPct val="80000"/>
              </a:lnSpc>
              <a:spcBef>
                <a:spcPts val="480"/>
              </a:spcBef>
              <a:buClr>
                <a:schemeClr val="dk1"/>
              </a:buClr>
              <a:buSzPct val="100000"/>
              <a:buFont typeface="Noto Symbol"/>
              <a:buChar char="➢"/>
            </a:pPr>
            <a:r>
              <a:rPr strike="noStrike" u="none" b="0" cap="none" baseline="0" sz="2400" lang="fr-FR" i="0">
                <a:solidFill>
                  <a:schemeClr val="dk1"/>
                </a:solidFill>
                <a:latin typeface="Calibri"/>
                <a:ea typeface="Calibri"/>
                <a:cs typeface="Calibri"/>
                <a:sym typeface="Calibri"/>
              </a:rPr>
              <a:t>Mener des actions pluridisciplinaires  avec l’infirmière de santé au travail ou d’entreprise, un  psychologue, l’assistante sociale, les ressources internes (référent sécurité) et/ou externes de l’entreprise</a:t>
            </a:r>
          </a:p>
          <a:p>
            <a:pPr algn="l" rtl="0" lvl="1" marR="0" indent="-134619" marL="742950">
              <a:lnSpc>
                <a:spcPct val="80000"/>
              </a:lnSpc>
              <a:spcBef>
                <a:spcPts val="476"/>
              </a:spcBef>
              <a:buClr>
                <a:schemeClr val="dk1"/>
              </a:buClr>
              <a:buFont typeface="Noto Symbol"/>
              <a:buNone/>
            </a:pPr>
            <a:r>
              <a:t/>
            </a:r>
            <a:endParaRPr strike="noStrike" u="none" b="0" cap="none" baseline="0" sz="2400" i="0">
              <a:solidFill>
                <a:schemeClr val="dk1"/>
              </a:solidFill>
              <a:latin typeface="Calibri"/>
              <a:ea typeface="Calibri"/>
              <a:cs typeface="Calibri"/>
              <a:sym typeface="Calibri"/>
            </a:endParaRPr>
          </a:p>
        </p:txBody>
      </p:sp>
      <p:pic>
        <p:nvPicPr>
          <p:cNvPr id="102" name="Shape 102"/>
          <p:cNvPicPr preferRelativeResize="0"/>
          <p:nvPr/>
        </p:nvPicPr>
        <p:blipFill rotWithShape="1">
          <a:blip r:embed="rId3">
            <a:alphaModFix/>
          </a:blip>
          <a:srcRect t="0" b="0" r="0" l="0"/>
          <a:stretch/>
        </p:blipFill>
        <p:spPr>
          <a:xfrm>
            <a:off y="6174560" x="7164288"/>
            <a:ext cy="450561" cx="1512167"/>
          </a:xfrm>
          <a:prstGeom prst="rect">
            <a:avLst/>
          </a:prstGeom>
          <a:noFill/>
          <a:ln>
            <a:noFill/>
          </a:ln>
        </p:spPr>
      </p:pic>
      <p:sp>
        <p:nvSpPr>
          <p:cNvPr id="103" name="Shape 103"/>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7" name="Shape 107"/>
        <p:cNvGrpSpPr/>
        <p:nvPr/>
      </p:nvGrpSpPr>
      <p:grpSpPr>
        <a:xfrm>
          <a:off y="0" x="0"/>
          <a:ext cy="0" cx="0"/>
          <a:chOff y="0" x="0"/>
          <a:chExt cy="0" cx="0"/>
        </a:xfrm>
      </p:grpSpPr>
      <p:sp>
        <p:nvSpPr>
          <p:cNvPr id="108" name="Shape 108"/>
          <p:cNvSpPr txBox="1"/>
          <p:nvPr>
            <p:ph idx="1" type="body"/>
          </p:nvPr>
        </p:nvSpPr>
        <p:spPr>
          <a:xfrm>
            <a:off y="1700808" x="323528"/>
            <a:ext cy="4752527" cx="8463314"/>
          </a:xfrm>
          <a:prstGeom prst="rect">
            <a:avLst/>
          </a:prstGeom>
          <a:noFill/>
          <a:ln>
            <a:noFill/>
          </a:ln>
        </p:spPr>
        <p:txBody>
          <a:bodyPr bIns="45700" rIns="91425" lIns="91425" tIns="45700" anchor="t" anchorCtr="0">
            <a:noAutofit/>
          </a:bodyPr>
          <a:lstStyle/>
          <a:p>
            <a:pPr algn="l" rtl="0" lvl="0" marR="0" indent="-342900" marL="342900">
              <a:lnSpc>
                <a:spcPct val="120000"/>
              </a:lnSpc>
              <a:spcBef>
                <a:spcPts val="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Le médecin du travail est le conseiller des salariés et de l’employeur en matière de santé, de sécurité, d’hygiène et de condition de travail. </a:t>
            </a:r>
          </a:p>
          <a:p>
            <a:pPr algn="l" rtl="0" lvl="0" marR="0" indent="-342900" marL="342900">
              <a:lnSpc>
                <a:spcPct val="12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Il a un rôle exclusivement préventif.</a:t>
            </a:r>
          </a:p>
          <a:p>
            <a:pPr algn="l" rtl="0" lvl="0" marR="0" indent="-342900" marL="342900">
              <a:lnSpc>
                <a:spcPct val="12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Il s’assure de l’aptitude médicale  des salariés à leur poste de travail.</a:t>
            </a:r>
          </a:p>
          <a:p>
            <a:pPr algn="l" rtl="0" lvl="0" marR="0" indent="-342900" marL="342900">
              <a:lnSpc>
                <a:spcPct val="12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Il est habilité à proposer des mesures individuelles en rapport avec l’âge, la capacité physique et l’état de santé des travailleurs, que l’employeur est tenu de prendre en considération.</a:t>
            </a:r>
          </a:p>
          <a:p>
            <a:pPr algn="l" rtl="0" lvl="0" marR="0" indent="-342900" marL="342900">
              <a:lnSpc>
                <a:spcPct val="12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Dans certaines conditions et en préservant le secret médical, Il peut être amené à  alerter l’employeur en cas de risques pour la santé des salariés.</a:t>
            </a:r>
          </a:p>
          <a:p>
            <a:pPr algn="l" rtl="0" lvl="0" marR="0" indent="-342900" marL="342900">
              <a:lnSpc>
                <a:spcPct val="12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Il mène des actions sur les lieux de travail avec un libre accès à l’entreprise</a:t>
            </a:r>
          </a:p>
          <a:p>
            <a:pPr algn="l" rtl="0" lvl="0" marR="0" indent="-228600" marL="342900">
              <a:spcBef>
                <a:spcPts val="360"/>
              </a:spcBef>
              <a:buClr>
                <a:schemeClr val="dk1"/>
              </a:buClr>
              <a:buFont typeface="Arial"/>
              <a:buNone/>
            </a:pPr>
            <a:r>
              <a:t/>
            </a:r>
            <a:endParaRPr strike="noStrike" u="none" b="0" cap="none" baseline="0" sz="1800" i="0">
              <a:solidFill>
                <a:schemeClr val="dk1"/>
              </a:solidFill>
              <a:latin typeface="Calibri"/>
              <a:ea typeface="Calibri"/>
              <a:cs typeface="Calibri"/>
              <a:sym typeface="Calibri"/>
            </a:endParaRPr>
          </a:p>
          <a:p>
            <a:pPr algn="l" rtl="0" lvl="0" marR="0" indent="-7619" marL="45720">
              <a:spcBef>
                <a:spcPts val="320"/>
              </a:spcBef>
              <a:buClr>
                <a:schemeClr val="dk1"/>
              </a:buClr>
              <a:buFont typeface="Arial"/>
              <a:buNone/>
            </a:pPr>
            <a:r>
              <a:t/>
            </a:r>
            <a:endParaRPr strike="noStrike" u="none" b="1" cap="none" baseline="0" sz="1600" i="0">
              <a:solidFill>
                <a:schemeClr val="dk1"/>
              </a:solidFill>
              <a:latin typeface="Calibri"/>
              <a:ea typeface="Calibri"/>
              <a:cs typeface="Calibri"/>
              <a:sym typeface="Calibri"/>
            </a:endParaRPr>
          </a:p>
          <a:p>
            <a:pPr algn="l" rtl="0" lvl="0" marR="0" indent="-241300" marL="342900">
              <a:spcBef>
                <a:spcPts val="320"/>
              </a:spcBef>
              <a:buClr>
                <a:schemeClr val="dk1"/>
              </a:buClr>
              <a:buFont typeface="Noto Symbol"/>
              <a:buNone/>
            </a:pPr>
            <a:r>
              <a:t/>
            </a:r>
            <a:endParaRPr strike="noStrike" u="none" b="0" cap="none" baseline="0" sz="1600" i="0">
              <a:solidFill>
                <a:schemeClr val="dk1"/>
              </a:solidFill>
              <a:latin typeface="Calibri"/>
              <a:ea typeface="Calibri"/>
              <a:cs typeface="Calibri"/>
              <a:sym typeface="Calibri"/>
            </a:endParaRPr>
          </a:p>
        </p:txBody>
      </p:sp>
      <p:sp>
        <p:nvSpPr>
          <p:cNvPr id="109" name="Shape 109"/>
          <p:cNvSpPr txBox="1"/>
          <p:nvPr>
            <p:ph type="title"/>
          </p:nvPr>
        </p:nvSpPr>
        <p:spPr>
          <a:xfrm>
            <a:off y="274637" x="457200"/>
            <a:ext cy="1143000" cx="8229600"/>
          </a:xfrm>
          <a:prstGeom prst="rect">
            <a:avLst/>
          </a:prstGeom>
          <a:solidFill>
            <a:srgbClr val="C5D8F1"/>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3950" lang="fr-FR" i="0">
                <a:solidFill>
                  <a:schemeClr val="dk1"/>
                </a:solidFill>
                <a:latin typeface="Calibri"/>
                <a:ea typeface="Calibri"/>
                <a:cs typeface="Calibri"/>
                <a:sym typeface="Calibri"/>
              </a:rPr>
              <a:t>MISSIONS DU MEDECIN DU TRAVAIL</a:t>
            </a:r>
          </a:p>
        </p:txBody>
      </p:sp>
      <p:sp>
        <p:nvSpPr>
          <p:cNvPr id="110" name="Shape 110"/>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pic>
        <p:nvPicPr>
          <p:cNvPr id="111" name="Shape 111"/>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y="0" x="0"/>
          <a:ext cy="0" cx="0"/>
          <a:chOff y="0" x="0"/>
          <a:chExt cy="0" cx="0"/>
        </a:xfrm>
      </p:grpSpPr>
      <p:sp>
        <p:nvSpPr>
          <p:cNvPr id="116" name="Shape 116"/>
          <p:cNvSpPr txBox="1"/>
          <p:nvPr>
            <p:ph type="title"/>
          </p:nvPr>
        </p:nvSpPr>
        <p:spPr>
          <a:xfrm>
            <a:off y="274637" x="457200"/>
            <a:ext cy="1143000" cx="8229600"/>
          </a:xfrm>
          <a:prstGeom prst="rect">
            <a:avLst/>
          </a:prstGeom>
          <a:solidFill>
            <a:srgbClr val="DAE5F1"/>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0" cap="none" baseline="0" sz="3950" lang="fr-FR" i="0">
                <a:solidFill>
                  <a:schemeClr val="dk1"/>
                </a:solidFill>
                <a:latin typeface="Calibri"/>
                <a:ea typeface="Calibri"/>
                <a:cs typeface="Calibri"/>
                <a:sym typeface="Calibri"/>
              </a:rPr>
              <a:t>MISSIONS DU MEDECIN DU TRAVAIL</a:t>
            </a:r>
          </a:p>
        </p:txBody>
      </p:sp>
      <p:sp>
        <p:nvSpPr>
          <p:cNvPr id="117" name="Shape 117"/>
          <p:cNvSpPr txBox="1"/>
          <p:nvPr>
            <p:ph idx="1" type="body"/>
          </p:nvPr>
        </p:nvSpPr>
        <p:spPr>
          <a:xfrm>
            <a:off y="1268759" x="467543"/>
            <a:ext cy="639762" cx="4040187"/>
          </a:xfrm>
          <a:prstGeom prst="rect">
            <a:avLst/>
          </a:prstGeom>
          <a:solidFill>
            <a:srgbClr val="FFFF00"/>
          </a:solidFill>
          <a:ln>
            <a:noFill/>
          </a:ln>
        </p:spPr>
        <p:txBody>
          <a:bodyPr bIns="45700" rIns="91425" lIns="91425" tIns="45700" anchor="b" anchorCtr="0">
            <a:noAutofit/>
          </a:bodyPr>
          <a:lstStyle/>
          <a:p>
            <a:pPr algn="ctr" rtl="0" lvl="0" marR="0" indent="0" marL="0">
              <a:spcBef>
                <a:spcPts val="0"/>
              </a:spcBef>
              <a:buClr>
                <a:schemeClr val="dk1"/>
              </a:buClr>
              <a:buSzPct val="25000"/>
              <a:buFont typeface="Arial"/>
              <a:buNone/>
            </a:pPr>
            <a:r>
              <a:rPr strike="noStrike" u="none" b="1" cap="none" baseline="0" sz="2400" lang="fr-FR" i="0">
                <a:solidFill>
                  <a:schemeClr val="dk1"/>
                </a:solidFill>
                <a:latin typeface="Calibri"/>
                <a:ea typeface="Calibri"/>
                <a:cs typeface="Calibri"/>
                <a:sym typeface="Calibri"/>
              </a:rPr>
              <a:t>TEMPS MÉDICAL</a:t>
            </a:r>
          </a:p>
        </p:txBody>
      </p:sp>
      <p:sp>
        <p:nvSpPr>
          <p:cNvPr id="118" name="Shape 118"/>
          <p:cNvSpPr txBox="1"/>
          <p:nvPr>
            <p:ph idx="2" type="body"/>
          </p:nvPr>
        </p:nvSpPr>
        <p:spPr>
          <a:xfrm>
            <a:off y="2174874" x="457200"/>
            <a:ext cy="4350468" cx="4040187"/>
          </a:xfrm>
          <a:prstGeom prst="rect">
            <a:avLst/>
          </a:prstGeom>
          <a:noFill/>
          <a:ln>
            <a:noFill/>
          </a:ln>
        </p:spPr>
        <p:txBody>
          <a:bodyPr bIns="45700" rIns="91425" lIns="91425" tIns="45700" anchor="t" anchorCtr="0">
            <a:noAutofit/>
          </a:bodyPr>
          <a:lstStyle/>
          <a:p>
            <a:pPr algn="l" rtl="0" lvl="1" marR="0" indent="-342900" marL="342900">
              <a:lnSpc>
                <a:spcPct val="90000"/>
              </a:lnSpc>
              <a:spcBef>
                <a:spcPts val="0"/>
              </a:spcBef>
              <a:buClr>
                <a:schemeClr val="dk1"/>
              </a:buClr>
              <a:buSzPct val="100000"/>
              <a:buFont typeface="Arial"/>
              <a:buChar char="•"/>
            </a:pPr>
            <a:r>
              <a:rPr strike="noStrike" u="none" b="1" cap="none" baseline="0" sz="2000" lang="fr-FR" i="0">
                <a:solidFill>
                  <a:schemeClr val="dk1"/>
                </a:solidFill>
                <a:latin typeface="Calibri"/>
                <a:ea typeface="Calibri"/>
                <a:cs typeface="Calibri"/>
                <a:sym typeface="Calibri"/>
              </a:rPr>
              <a:t>Différentes visites médicales</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d’embauche</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périodique</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de reprise de travail </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de pré-reprise</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demande salarié</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demande employeur</a:t>
            </a:r>
          </a:p>
          <a:p>
            <a:pPr algn="l" rtl="0" lvl="3" marR="0" indent="-228600" marL="1600200">
              <a:lnSpc>
                <a:spcPct val="90000"/>
              </a:lnSpc>
              <a:spcBef>
                <a:spcPts val="320"/>
              </a:spcBef>
              <a:buClr>
                <a:schemeClr val="dk1"/>
              </a:buClr>
              <a:buSzPct val="100000"/>
              <a:buFont typeface="Noto Symbol"/>
              <a:buChar char="➢"/>
            </a:pPr>
            <a:r>
              <a:rPr strike="noStrike" u="none" b="0" cap="none" baseline="0" sz="1600" lang="fr-FR" i="0">
                <a:solidFill>
                  <a:schemeClr val="dk1"/>
                </a:solidFill>
                <a:latin typeface="Calibri"/>
                <a:ea typeface="Calibri"/>
                <a:cs typeface="Calibri"/>
                <a:sym typeface="Calibri"/>
              </a:rPr>
              <a:t>Visite supplémentaire sur avis du médecin du travail</a:t>
            </a:r>
          </a:p>
          <a:p>
            <a:pPr algn="l" rtl="0" lvl="1" marR="0" indent="-342900" marL="342900">
              <a:lnSpc>
                <a:spcPct val="90000"/>
              </a:lnSpc>
              <a:spcBef>
                <a:spcPts val="400"/>
              </a:spcBef>
              <a:buClr>
                <a:schemeClr val="dk1"/>
              </a:buClr>
              <a:buSzPct val="100000"/>
              <a:buFont typeface="Arial"/>
              <a:buChar char="•"/>
            </a:pPr>
            <a:r>
              <a:rPr strike="noStrike" u="none" b="1" cap="none" baseline="0" sz="2000" lang="fr-FR" i="0">
                <a:solidFill>
                  <a:schemeClr val="dk1"/>
                </a:solidFill>
                <a:latin typeface="Calibri"/>
                <a:ea typeface="Calibri"/>
                <a:cs typeface="Calibri"/>
                <a:sym typeface="Calibri"/>
              </a:rPr>
              <a:t>Examens complémentaires</a:t>
            </a:r>
          </a:p>
          <a:p>
            <a:pPr algn="l" rtl="0" lvl="1" marR="0" indent="-342900" marL="342900">
              <a:lnSpc>
                <a:spcPct val="90000"/>
              </a:lnSpc>
              <a:spcBef>
                <a:spcPts val="400"/>
              </a:spcBef>
              <a:buClr>
                <a:schemeClr val="dk1"/>
              </a:buClr>
              <a:buSzPct val="100000"/>
              <a:buFont typeface="Arial"/>
              <a:buChar char="•"/>
            </a:pPr>
            <a:r>
              <a:rPr strike="noStrike" u="none" b="1" cap="none" baseline="0" sz="2000" lang="fr-FR" i="0">
                <a:solidFill>
                  <a:schemeClr val="dk1"/>
                </a:solidFill>
                <a:latin typeface="Calibri"/>
                <a:ea typeface="Calibri"/>
                <a:cs typeface="Calibri"/>
                <a:sym typeface="Calibri"/>
              </a:rPr>
              <a:t>Suivi des vaccinations</a:t>
            </a:r>
          </a:p>
          <a:p>
            <a:pPr algn="l" rtl="0" lvl="1" marR="0" indent="-342900" marL="342900">
              <a:lnSpc>
                <a:spcPct val="90000"/>
              </a:lnSpc>
              <a:spcBef>
                <a:spcPts val="400"/>
              </a:spcBef>
              <a:buClr>
                <a:schemeClr val="dk1"/>
              </a:buClr>
              <a:buSzPct val="100000"/>
              <a:buFont typeface="Arial"/>
              <a:buChar char="•"/>
            </a:pPr>
            <a:r>
              <a:rPr strike="noStrike" u="none" b="1" cap="none" baseline="0" sz="2000" lang="fr-FR" i="0">
                <a:solidFill>
                  <a:schemeClr val="dk1"/>
                </a:solidFill>
                <a:latin typeface="Calibri"/>
                <a:ea typeface="Calibri"/>
                <a:cs typeface="Calibri"/>
                <a:sym typeface="Calibri"/>
              </a:rPr>
              <a:t>Suivi post professionnel</a:t>
            </a:r>
          </a:p>
          <a:p>
            <a:pPr algn="l" rtl="0" lvl="0" marR="0" indent="-342900" marL="342900">
              <a:lnSpc>
                <a:spcPct val="90000"/>
              </a:lnSpc>
              <a:spcBef>
                <a:spcPts val="400"/>
              </a:spcBef>
              <a:buClr>
                <a:schemeClr val="dk1"/>
              </a:buClr>
              <a:buSzPct val="100000"/>
              <a:buFont typeface="Noto Symbol"/>
              <a:buChar char="➢"/>
            </a:pPr>
            <a:r>
              <a:rPr strike="noStrike" u="none" b="1" cap="none" baseline="0" sz="2000" lang="fr-FR" i="0">
                <a:solidFill>
                  <a:schemeClr val="dk1"/>
                </a:solidFill>
                <a:latin typeface="Calibri"/>
                <a:ea typeface="Calibri"/>
                <a:cs typeface="Calibri"/>
                <a:sym typeface="Calibri"/>
              </a:rPr>
              <a:t>Délivrance d’une aptitude</a:t>
            </a:r>
          </a:p>
          <a:p>
            <a:pPr algn="l" rtl="0" lvl="0" marR="0" indent="-342900" marL="342900">
              <a:lnSpc>
                <a:spcPct val="90000"/>
              </a:lnSpc>
              <a:spcBef>
                <a:spcPts val="260"/>
              </a:spcBef>
              <a:buClr>
                <a:srgbClr val="366092"/>
              </a:buClr>
              <a:buSzPct val="25000"/>
              <a:buFont typeface="Arial"/>
              <a:buNone/>
            </a:pPr>
            <a:r>
              <a:rPr strike="noStrike" u="none" b="1" cap="none" baseline="0" sz="1300" lang="fr-FR" i="0">
                <a:solidFill>
                  <a:srgbClr val="366092"/>
                </a:solidFill>
                <a:latin typeface="Calibri"/>
                <a:ea typeface="Calibri"/>
                <a:cs typeface="Calibri"/>
                <a:sym typeface="Calibri"/>
              </a:rPr>
              <a:t>CONFIDENTIEL secret médical</a:t>
            </a:r>
          </a:p>
          <a:p>
            <a:pPr algn="l" rtl="0" lvl="0" marR="0" indent="-190500" marL="342900">
              <a:lnSpc>
                <a:spcPct val="90000"/>
              </a:lnSpc>
              <a:spcBef>
                <a:spcPts val="480"/>
              </a:spcBef>
              <a:buClr>
                <a:schemeClr val="dk1"/>
              </a:buClr>
              <a:buFont typeface="Arial"/>
              <a:buNone/>
            </a:pPr>
            <a:r>
              <a:t/>
            </a:r>
            <a:endParaRPr strike="noStrike" u="none" b="0" cap="none" baseline="0" sz="2400" i="0">
              <a:solidFill>
                <a:schemeClr val="dk1"/>
              </a:solidFill>
              <a:latin typeface="Calibri"/>
              <a:ea typeface="Calibri"/>
              <a:cs typeface="Calibri"/>
              <a:sym typeface="Calibri"/>
            </a:endParaRPr>
          </a:p>
        </p:txBody>
      </p:sp>
      <p:sp>
        <p:nvSpPr>
          <p:cNvPr id="119" name="Shape 119"/>
          <p:cNvSpPr txBox="1"/>
          <p:nvPr>
            <p:ph idx="3" type="body"/>
          </p:nvPr>
        </p:nvSpPr>
        <p:spPr>
          <a:xfrm>
            <a:off y="1268759" x="4644007"/>
            <a:ext cy="639762" cx="4041774"/>
          </a:xfrm>
          <a:prstGeom prst="rect">
            <a:avLst/>
          </a:prstGeom>
          <a:solidFill>
            <a:srgbClr val="FFFF00"/>
          </a:solidFill>
          <a:ln>
            <a:noFill/>
          </a:ln>
        </p:spPr>
        <p:txBody>
          <a:bodyPr bIns="45700" rIns="91425" lIns="91425" tIns="45700" anchor="b" anchorCtr="0">
            <a:noAutofit/>
          </a:bodyPr>
          <a:lstStyle/>
          <a:p>
            <a:pPr algn="ctr" rtl="0" lvl="0" marR="0" indent="0" marL="0">
              <a:spcBef>
                <a:spcPts val="0"/>
              </a:spcBef>
              <a:buClr>
                <a:schemeClr val="dk1"/>
              </a:buClr>
              <a:buSzPct val="25000"/>
              <a:buFont typeface="Arial"/>
              <a:buNone/>
            </a:pPr>
            <a:r>
              <a:rPr strike="noStrike" u="none" b="1" cap="none" baseline="0" sz="2400" lang="fr-FR" i="0">
                <a:solidFill>
                  <a:schemeClr val="dk1"/>
                </a:solidFill>
                <a:latin typeface="Calibri"/>
                <a:ea typeface="Calibri"/>
                <a:cs typeface="Calibri"/>
                <a:sym typeface="Calibri"/>
              </a:rPr>
              <a:t>MILIEU DE TRAVAIL</a:t>
            </a:r>
          </a:p>
        </p:txBody>
      </p:sp>
      <p:sp>
        <p:nvSpPr>
          <p:cNvPr id="120" name="Shape 120"/>
          <p:cNvSpPr txBox="1"/>
          <p:nvPr>
            <p:ph idx="4" type="body"/>
          </p:nvPr>
        </p:nvSpPr>
        <p:spPr>
          <a:xfrm>
            <a:off y="2174874" x="4645025"/>
            <a:ext cy="4350468" cx="4498975"/>
          </a:xfrm>
          <a:prstGeom prst="rect">
            <a:avLst/>
          </a:prstGeom>
          <a:noFill/>
          <a:ln>
            <a:noFill/>
          </a:ln>
        </p:spPr>
        <p:txBody>
          <a:bodyPr bIns="45700" rIns="91425" lIns="91425" tIns="45700" anchor="t" anchorCtr="0">
            <a:noAutofit/>
          </a:bodyPr>
          <a:lstStyle/>
          <a:p>
            <a:pPr algn="l" rtl="0" lvl="0" marR="0" indent="-342900" marL="342900">
              <a:lnSpc>
                <a:spcPct val="80000"/>
              </a:lnSpc>
              <a:spcBef>
                <a:spcPts val="0"/>
              </a:spcBef>
              <a:buClr>
                <a:schemeClr val="dk1"/>
              </a:buClr>
              <a:buSzPct val="100000"/>
              <a:buFont typeface="Arial"/>
              <a:buChar char="•"/>
            </a:pPr>
            <a:r>
              <a:rPr strike="noStrike" u="none" b="1" cap="none" baseline="0" sz="2000" lang="fr-FR" i="0">
                <a:solidFill>
                  <a:schemeClr val="dk1"/>
                </a:solidFill>
                <a:latin typeface="Calibri"/>
                <a:ea typeface="Calibri"/>
                <a:cs typeface="Calibri"/>
                <a:sym typeface="Calibri"/>
              </a:rPr>
              <a:t>LIBRE ACCÈS AUX LIEUX DE TRAVAIL</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Etude des postes de travail, des ambiances</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Dépistage des risques professionnels</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Sensibilisation des salariés et de l’employeur aux risques</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Éducation sanitaire</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Dispositions d’urgence</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Associé à toute nouvelle technique de production</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Est informé par l’employeur des produits utilisés, des modes opératoires</a:t>
            </a:r>
          </a:p>
          <a:p>
            <a:pPr algn="l" rtl="0" lvl="0" marR="0" indent="-342900" marL="342900">
              <a:lnSpc>
                <a:spcPct val="80000"/>
              </a:lnSpc>
              <a:spcBef>
                <a:spcPts val="260"/>
              </a:spcBef>
              <a:buClr>
                <a:schemeClr val="dk1"/>
              </a:buClr>
              <a:buSzPct val="100000"/>
              <a:buFont typeface="Noto Symbol"/>
              <a:buChar char="•"/>
            </a:pPr>
            <a:r>
              <a:rPr strike="noStrike" u="none" b="0" cap="none" baseline="0" sz="1300" lang="fr-FR" i="0">
                <a:solidFill>
                  <a:schemeClr val="dk1"/>
                </a:solidFill>
                <a:latin typeface="Calibri"/>
                <a:ea typeface="Calibri"/>
                <a:cs typeface="Calibri"/>
                <a:sym typeface="Calibri"/>
              </a:rPr>
              <a:t>Peut faire réaliser des prélèvements, des analyses, des mesures</a:t>
            </a:r>
          </a:p>
          <a:p>
            <a:pPr algn="l" rtl="0" lvl="0" marR="0" indent="-342900" marL="342900">
              <a:lnSpc>
                <a:spcPct val="80000"/>
              </a:lnSpc>
              <a:spcBef>
                <a:spcPts val="480"/>
              </a:spcBef>
              <a:buClr>
                <a:schemeClr val="dk1"/>
              </a:buClr>
              <a:buSzPct val="100000"/>
              <a:buFont typeface="Noto Symbol"/>
              <a:buChar char="•"/>
            </a:pPr>
            <a:r>
              <a:rPr strike="noStrike" u="none" b="1" cap="none" baseline="0" sz="2400" lang="fr-FR" i="0">
                <a:solidFill>
                  <a:schemeClr val="dk1"/>
                </a:solidFill>
                <a:latin typeface="Calibri"/>
                <a:ea typeface="Calibri"/>
                <a:cs typeface="Calibri"/>
                <a:sym typeface="Calibri"/>
              </a:rPr>
              <a:t>Produit une fiche d’entreprise</a:t>
            </a:r>
          </a:p>
          <a:p>
            <a:pPr algn="l" rtl="0" lvl="0" marR="0" indent="-7619" marL="45720">
              <a:lnSpc>
                <a:spcPct val="80000"/>
              </a:lnSpc>
              <a:spcBef>
                <a:spcPts val="198"/>
              </a:spcBef>
              <a:buClr>
                <a:schemeClr val="dk1"/>
              </a:buClr>
              <a:buFont typeface="Arial"/>
              <a:buNone/>
            </a:pPr>
            <a:r>
              <a:t/>
            </a:r>
            <a:endParaRPr strike="noStrike" u="none" b="0" cap="none" baseline="0" sz="1000" i="0">
              <a:solidFill>
                <a:schemeClr val="dk1"/>
              </a:solidFill>
              <a:latin typeface="Calibri"/>
              <a:ea typeface="Calibri"/>
              <a:cs typeface="Calibri"/>
              <a:sym typeface="Calibri"/>
            </a:endParaRPr>
          </a:p>
          <a:p>
            <a:pPr algn="l" rtl="0" lvl="0" marR="0" indent="-7619" marL="45720">
              <a:lnSpc>
                <a:spcPct val="80000"/>
              </a:lnSpc>
              <a:spcBef>
                <a:spcPts val="264"/>
              </a:spcBef>
              <a:buClr>
                <a:schemeClr val="dk1"/>
              </a:buClr>
              <a:buFont typeface="Arial"/>
              <a:buNone/>
            </a:pPr>
            <a:r>
              <a:t/>
            </a:r>
            <a:endParaRPr strike="noStrike" u="none" b="1" cap="none" baseline="0" sz="1300" i="0">
              <a:solidFill>
                <a:schemeClr val="dk2"/>
              </a:solidFill>
              <a:latin typeface="Calibri"/>
              <a:ea typeface="Calibri"/>
              <a:cs typeface="Calibri"/>
              <a:sym typeface="Calibri"/>
            </a:endParaRPr>
          </a:p>
          <a:p>
            <a:pPr algn="l" rtl="0" lvl="0" marR="0" indent="-7619" marL="45720">
              <a:lnSpc>
                <a:spcPct val="80000"/>
              </a:lnSpc>
              <a:spcBef>
                <a:spcPts val="260"/>
              </a:spcBef>
              <a:buClr>
                <a:schemeClr val="dk2"/>
              </a:buClr>
              <a:buSzPct val="25000"/>
              <a:buFont typeface="Arial"/>
              <a:buNone/>
            </a:pPr>
            <a:r>
              <a:rPr strike="noStrike" u="none" b="1" cap="none" baseline="0" sz="1300" lang="fr-FR" i="0">
                <a:solidFill>
                  <a:schemeClr val="dk2"/>
                </a:solidFill>
                <a:latin typeface="Calibri"/>
                <a:ea typeface="Calibri"/>
                <a:cs typeface="Calibri"/>
                <a:sym typeface="Calibri"/>
              </a:rPr>
              <a:t>              </a:t>
            </a:r>
          </a:p>
          <a:p>
            <a:pPr algn="l" rtl="0" lvl="0" marR="0" indent="-7619" marL="45720">
              <a:lnSpc>
                <a:spcPct val="80000"/>
              </a:lnSpc>
              <a:spcBef>
                <a:spcPts val="264"/>
              </a:spcBef>
              <a:buClr>
                <a:schemeClr val="dk1"/>
              </a:buClr>
              <a:buFont typeface="Arial"/>
              <a:buNone/>
            </a:pPr>
            <a:r>
              <a:t/>
            </a:r>
            <a:endParaRPr strike="noStrike" u="none" b="1" cap="none" baseline="0" sz="1300" i="0">
              <a:solidFill>
                <a:schemeClr val="dk2"/>
              </a:solidFill>
              <a:latin typeface="Calibri"/>
              <a:ea typeface="Calibri"/>
              <a:cs typeface="Calibri"/>
              <a:sym typeface="Calibri"/>
            </a:endParaRPr>
          </a:p>
          <a:p>
            <a:pPr algn="l" rtl="0" lvl="0" marR="0" indent="-7619" marL="45720">
              <a:lnSpc>
                <a:spcPct val="80000"/>
              </a:lnSpc>
              <a:spcBef>
                <a:spcPts val="264"/>
              </a:spcBef>
              <a:buClr>
                <a:schemeClr val="dk1"/>
              </a:buClr>
              <a:buFont typeface="Arial"/>
              <a:buNone/>
            </a:pPr>
            <a:r>
              <a:t/>
            </a:r>
            <a:endParaRPr strike="noStrike" u="none" b="1" cap="none" baseline="0" sz="1300" i="0">
              <a:solidFill>
                <a:schemeClr val="dk2"/>
              </a:solidFill>
              <a:latin typeface="Calibri"/>
              <a:ea typeface="Calibri"/>
              <a:cs typeface="Calibri"/>
              <a:sym typeface="Calibri"/>
            </a:endParaRPr>
          </a:p>
          <a:p>
            <a:pPr algn="l" rtl="0" lvl="0" marR="0" indent="-7619" marL="45720">
              <a:lnSpc>
                <a:spcPct val="80000"/>
              </a:lnSpc>
              <a:spcBef>
                <a:spcPts val="260"/>
              </a:spcBef>
              <a:buClr>
                <a:schemeClr val="dk2"/>
              </a:buClr>
              <a:buSzPct val="25000"/>
              <a:buFont typeface="Arial"/>
              <a:buNone/>
            </a:pPr>
            <a:r>
              <a:rPr strike="noStrike" u="none" b="1" cap="none" baseline="0" sz="1300" lang="fr-FR" i="0">
                <a:solidFill>
                  <a:schemeClr val="dk2"/>
                </a:solidFill>
                <a:latin typeface="Calibri"/>
                <a:ea typeface="Calibri"/>
                <a:cs typeface="Calibri"/>
                <a:sym typeface="Calibri"/>
              </a:rPr>
              <a:t>	  CONFIDENTIEL</a:t>
            </a:r>
          </a:p>
          <a:p>
            <a:pPr algn="l" rtl="0" lvl="0" marR="0" indent="-7619" marL="45720">
              <a:lnSpc>
                <a:spcPct val="80000"/>
              </a:lnSpc>
              <a:spcBef>
                <a:spcPts val="260"/>
              </a:spcBef>
              <a:buClr>
                <a:schemeClr val="dk2"/>
              </a:buClr>
              <a:buSzPct val="25000"/>
              <a:buFont typeface="Arial"/>
              <a:buNone/>
            </a:pPr>
            <a:r>
              <a:rPr strike="noStrike" u="none" b="1" cap="none" baseline="0" sz="1300" lang="fr-FR" i="0">
                <a:solidFill>
                  <a:schemeClr val="dk2"/>
                </a:solidFill>
                <a:latin typeface="Calibri"/>
                <a:ea typeface="Calibri"/>
                <a:cs typeface="Calibri"/>
                <a:sym typeface="Calibri"/>
              </a:rPr>
              <a:t>         Secret de fabrication et des procédés d’exploitation</a:t>
            </a:r>
          </a:p>
          <a:p>
            <a:pPr algn="l" rtl="0" lvl="0" marR="0" indent="-259080" marL="342900">
              <a:lnSpc>
                <a:spcPct val="80000"/>
              </a:lnSpc>
              <a:spcBef>
                <a:spcPts val="264"/>
              </a:spcBef>
              <a:buClr>
                <a:schemeClr val="dk1"/>
              </a:buClr>
              <a:buFont typeface="Arial"/>
              <a:buNone/>
            </a:pPr>
            <a:r>
              <a:t/>
            </a:r>
            <a:endParaRPr strike="noStrike" u="none" b="0" cap="none" baseline="0" sz="1300" i="0">
              <a:solidFill>
                <a:schemeClr val="dk1"/>
              </a:solidFill>
              <a:latin typeface="Calibri"/>
              <a:ea typeface="Calibri"/>
              <a:cs typeface="Calibri"/>
              <a:sym typeface="Calibri"/>
            </a:endParaRPr>
          </a:p>
        </p:txBody>
      </p:sp>
      <p:pic>
        <p:nvPicPr>
          <p:cNvPr id="121" name="Shape 121"/>
          <p:cNvPicPr preferRelativeResize="0"/>
          <p:nvPr/>
        </p:nvPicPr>
        <p:blipFill rotWithShape="1">
          <a:blip r:embed="rId3">
            <a:alphaModFix/>
          </a:blip>
          <a:srcRect t="0" b="0" r="0" l="0"/>
          <a:stretch/>
        </p:blipFill>
        <p:spPr>
          <a:xfrm>
            <a:off y="5729053" x="3995935"/>
            <a:ext cy="1128946" cx="1198920"/>
          </a:xfrm>
          <a:prstGeom prst="rect">
            <a:avLst/>
          </a:prstGeom>
          <a:noFill/>
          <a:ln>
            <a:noFill/>
          </a:ln>
        </p:spPr>
      </p:pic>
      <p:sp>
        <p:nvSpPr>
          <p:cNvPr id="122" name="Shape 122"/>
          <p:cNvSpPr/>
          <p:nvPr/>
        </p:nvSpPr>
        <p:spPr>
          <a:xfrm>
            <a:off y="6203194" x="5508103"/>
            <a:ext cy="646331" cx="3635895"/>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a:p>
            <a:pPr algn="l" rtl="0" lvl="0" marR="0" indent="0" marL="0">
              <a:spcBef>
                <a:spcPts val="0"/>
              </a:spcBef>
              <a:buNone/>
            </a:pPr>
            <a:r>
              <a:t/>
            </a:r>
            <a:endParaRPr strike="noStrike" u="none" b="0" cap="none" baseline="0" sz="900" i="0">
              <a:solidFill>
                <a:srgbClr val="C4BD97"/>
              </a:solidFill>
              <a:latin typeface="Calibri"/>
              <a:ea typeface="Calibri"/>
              <a:cs typeface="Calibri"/>
              <a:sym typeface="Calibri"/>
            </a:endParaRPr>
          </a:p>
        </p:txBody>
      </p:sp>
      <p:pic>
        <p:nvPicPr>
          <p:cNvPr id="123" name="Shape 123"/>
          <p:cNvPicPr preferRelativeResize="0"/>
          <p:nvPr/>
        </p:nvPicPr>
        <p:blipFill rotWithShape="1">
          <a:blip r:embed="rId4">
            <a:alphaModFix/>
          </a:blip>
          <a:srcRect t="0" b="0" r="0" l="0"/>
          <a:stretch/>
        </p:blipFill>
        <p:spPr>
          <a:xfrm>
            <a:off y="6399841" x="7812360"/>
            <a:ext cy="225280" cx="864095"/>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y="0" x="0"/>
          <a:ext cy="0" cx="0"/>
          <a:chOff y="0" x="0"/>
          <a:chExt cy="0" cx="0"/>
        </a:xfrm>
      </p:grpSpPr>
      <p:sp>
        <p:nvSpPr>
          <p:cNvPr id="129" name="Shape 129"/>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1" cap="none" baseline="0" sz="4400" lang="fr-FR" i="0">
                <a:solidFill>
                  <a:schemeClr val="dk1"/>
                </a:solidFill>
                <a:latin typeface="Calibri"/>
                <a:ea typeface="Calibri"/>
                <a:cs typeface="Calibri"/>
                <a:sym typeface="Calibri"/>
              </a:rPr>
              <a:t>ALERTER LE MÉDECIN DU TRAVAIL</a:t>
            </a:r>
          </a:p>
        </p:txBody>
      </p:sp>
      <p:sp>
        <p:nvSpPr>
          <p:cNvPr id="130" name="Shape 130"/>
          <p:cNvSpPr txBox="1"/>
          <p:nvPr>
            <p:ph idx="1" type="body"/>
          </p:nvPr>
        </p:nvSpPr>
        <p:spPr>
          <a:xfrm>
            <a:off y="1600200" x="457200"/>
            <a:ext cy="4757758" cx="8229600"/>
          </a:xfrm>
          <a:prstGeom prst="rect">
            <a:avLst/>
          </a:prstGeom>
          <a:noFill/>
          <a:ln>
            <a:noFill/>
          </a:ln>
        </p:spPr>
        <p:txBody>
          <a:bodyPr bIns="45700" rIns="91425" lIns="91425" tIns="45700" anchor="t" anchorCtr="0">
            <a:noAutofit/>
          </a:bodyPr>
          <a:lstStyle/>
          <a:p>
            <a:pPr algn="l" rtl="0" lvl="0" marR="0" indent="0" marL="0">
              <a:lnSpc>
                <a:spcPct val="80000"/>
              </a:lnSpc>
              <a:spcBef>
                <a:spcPts val="0"/>
              </a:spcBef>
              <a:buClr>
                <a:schemeClr val="dk1"/>
              </a:buClr>
              <a:buSzPct val="25000"/>
              <a:buFont typeface="Arial"/>
              <a:buNone/>
            </a:pPr>
            <a:r>
              <a:rPr strike="noStrike" u="none" b="0" cap="none" baseline="0" sz="2700" lang="fr-FR" i="0">
                <a:solidFill>
                  <a:schemeClr val="dk1"/>
                </a:solidFill>
                <a:latin typeface="Calibri"/>
                <a:ea typeface="Calibri"/>
                <a:cs typeface="Calibri"/>
                <a:sym typeface="Calibri"/>
              </a:rPr>
              <a:t>Le médecin du Travail n’a pas connaissance des événements dans les entreprises.</a:t>
            </a:r>
          </a:p>
          <a:p>
            <a:pPr algn="l" rtl="0" lvl="0" marR="0" indent="-342900" marL="342900">
              <a:lnSpc>
                <a:spcPct val="80000"/>
              </a:lnSpc>
              <a:spcBef>
                <a:spcPts val="540"/>
              </a:spcBef>
              <a:buClr>
                <a:schemeClr val="dk1"/>
              </a:buClr>
              <a:buSzPct val="100000"/>
              <a:buFont typeface="Noto Symbol"/>
              <a:buChar char="➢"/>
            </a:pPr>
            <a:r>
              <a:rPr strike="noStrike" u="none" b="0" cap="none" baseline="0" sz="2700" lang="fr-FR" i="0">
                <a:solidFill>
                  <a:schemeClr val="dk1"/>
                </a:solidFill>
                <a:latin typeface="Calibri"/>
                <a:ea typeface="Calibri"/>
                <a:cs typeface="Calibri"/>
                <a:sym typeface="Calibri"/>
              </a:rPr>
              <a:t>Il faut l’alerter :</a:t>
            </a:r>
          </a:p>
          <a:p>
            <a:pPr algn="l" rtl="0" lvl="0" marR="0" indent="-342900" marL="342900">
              <a:lnSpc>
                <a:spcPct val="80000"/>
              </a:lnSpc>
              <a:spcBef>
                <a:spcPts val="540"/>
              </a:spcBef>
              <a:buClr>
                <a:schemeClr val="dk1"/>
              </a:buClr>
              <a:buSzPct val="25000"/>
              <a:buFont typeface="Arial"/>
              <a:buNone/>
            </a:pPr>
            <a:r>
              <a:rPr strike="noStrike" u="none" b="0" cap="none" baseline="0" sz="2700" lang="fr-FR" i="0">
                <a:solidFill>
                  <a:schemeClr val="dk1"/>
                </a:solidFill>
                <a:latin typeface="Calibri"/>
                <a:ea typeface="Calibri"/>
                <a:cs typeface="Calibri"/>
                <a:sym typeface="Calibri"/>
              </a:rPr>
              <a:t>		- lors d’un accident de travail grave, suicide au  	travail, décès </a:t>
            </a:r>
            <a:r>
              <a:rPr strike="noStrike" u="none" b="0" cap="none" baseline="0" sz="1800" lang="fr-FR" i="0">
                <a:solidFill>
                  <a:schemeClr val="dk1"/>
                </a:solidFill>
                <a:latin typeface="Calibri"/>
                <a:ea typeface="Calibri"/>
                <a:cs typeface="Calibri"/>
                <a:sym typeface="Calibri"/>
              </a:rPr>
              <a:t>(inspection du travail, CPAM, employeur, salarié) </a:t>
            </a:r>
          </a:p>
          <a:p>
            <a:pPr algn="l" rtl="0" lvl="0" marR="0" indent="-342900" marL="342900">
              <a:lnSpc>
                <a:spcPct val="80000"/>
              </a:lnSpc>
              <a:spcBef>
                <a:spcPts val="540"/>
              </a:spcBef>
              <a:buClr>
                <a:schemeClr val="dk1"/>
              </a:buClr>
              <a:buSzPct val="25000"/>
              <a:buFont typeface="Arial"/>
              <a:buNone/>
            </a:pPr>
            <a:r>
              <a:rPr strike="noStrike" u="none" b="0" cap="none" baseline="0" sz="2700" lang="fr-FR" i="0">
                <a:solidFill>
                  <a:schemeClr val="dk1"/>
                </a:solidFill>
                <a:latin typeface="Calibri"/>
                <a:ea typeface="Calibri"/>
                <a:cs typeface="Calibri"/>
                <a:sym typeface="Calibri"/>
              </a:rPr>
              <a:t>		- si  le maintien du salarié  à son poste est  	susceptible d’altérer sa santé physique ou 	psychique ou celle des tiers. </a:t>
            </a:r>
          </a:p>
          <a:p>
            <a:pPr algn="l" rtl="0" lvl="0" marR="0" indent="-342900" marL="342900">
              <a:lnSpc>
                <a:spcPct val="80000"/>
              </a:lnSpc>
              <a:spcBef>
                <a:spcPts val="544"/>
              </a:spcBef>
              <a:buClr>
                <a:schemeClr val="dk1"/>
              </a:buClr>
              <a:buFont typeface="Arial"/>
              <a:buNone/>
            </a:pPr>
            <a:r>
              <a:t/>
            </a:r>
            <a:endParaRPr strike="noStrike" u="none" b="0" cap="none" baseline="0" sz="2700" i="0">
              <a:solidFill>
                <a:schemeClr val="dk1"/>
              </a:solidFill>
              <a:latin typeface="Calibri"/>
              <a:ea typeface="Calibri"/>
              <a:cs typeface="Calibri"/>
              <a:sym typeface="Calibri"/>
            </a:endParaRPr>
          </a:p>
          <a:p>
            <a:pPr algn="l" rtl="0" lvl="0" marR="0" indent="-342900" marL="342900">
              <a:lnSpc>
                <a:spcPct val="80000"/>
              </a:lnSpc>
              <a:spcBef>
                <a:spcPts val="540"/>
              </a:spcBef>
              <a:buClr>
                <a:schemeClr val="dk1"/>
              </a:buClr>
              <a:buSzPct val="100000"/>
              <a:buFont typeface="Noto Symbol"/>
              <a:buChar char="➢"/>
            </a:pPr>
            <a:r>
              <a:rPr strike="noStrike" u="none" b="0" cap="none" baseline="0" sz="2700" lang="fr-FR" i="0">
                <a:solidFill>
                  <a:schemeClr val="dk1"/>
                </a:solidFill>
                <a:latin typeface="Calibri"/>
                <a:ea typeface="Calibri"/>
                <a:cs typeface="Calibri"/>
                <a:sym typeface="Calibri"/>
              </a:rPr>
              <a:t>Certains signes après un deuil peuvent révéler l’existence d’une souffrance </a:t>
            </a:r>
            <a:r>
              <a:rPr strike="noStrike" u="none" b="0" cap="none" baseline="0" sz="2050" lang="fr-FR" i="0">
                <a:solidFill>
                  <a:schemeClr val="dk1"/>
                </a:solidFill>
                <a:latin typeface="Calibri"/>
                <a:ea typeface="Calibri"/>
                <a:cs typeface="Calibri"/>
                <a:sym typeface="Calibri"/>
              </a:rPr>
              <a:t>(absentéisme élevé, arrêts de travail répétés, moindre qualité du travail…)</a:t>
            </a:r>
          </a:p>
        </p:txBody>
      </p:sp>
      <p:sp>
        <p:nvSpPr>
          <p:cNvPr id="131" name="Shape 131"/>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pic>
        <p:nvPicPr>
          <p:cNvPr id="132" name="Shape 132"/>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6" name="Shape 136"/>
        <p:cNvGrpSpPr/>
        <p:nvPr/>
      </p:nvGrpSpPr>
      <p:grpSpPr>
        <a:xfrm>
          <a:off y="0" x="0"/>
          <a:ext cy="0" cx="0"/>
          <a:chOff y="0" x="0"/>
          <a:chExt cy="0" cx="0"/>
        </a:xfrm>
      </p:grpSpPr>
      <p:sp>
        <p:nvSpPr>
          <p:cNvPr id="137" name="Shape 137"/>
          <p:cNvSpPr txBox="1"/>
          <p:nvPr>
            <p:ph type="title"/>
          </p:nvPr>
        </p:nvSpPr>
        <p:spPr>
          <a:xfrm>
            <a:off y="274637" x="457200"/>
            <a:ext cy="1143000" cx="8229600"/>
          </a:xfrm>
          <a:prstGeom prst="rect">
            <a:avLst/>
          </a:prstGeom>
          <a:solidFill>
            <a:srgbClr val="C5D8F1"/>
          </a:solidFill>
          <a:ln w="9525" cap="flat">
            <a:solidFill>
              <a:srgbClr val="538CD5"/>
            </a:solidFill>
            <a:prstDash val="solid"/>
            <a:round/>
            <a:headEnd w="med" len="med" type="none"/>
            <a:tailEnd w="med" len="med" type="none"/>
          </a:ln>
        </p:spPr>
        <p:txBody>
          <a:bodyPr bIns="45700" rIns="91425" lIns="91425" tIns="45700" anchor="ctr" anchorCtr="0">
            <a:noAutofit/>
          </a:bodyPr>
          <a:lstStyle/>
          <a:p>
            <a:pPr algn="ctr" rtl="0" lvl="0" marR="0" indent="0" marL="0">
              <a:spcBef>
                <a:spcPts val="0"/>
              </a:spcBef>
              <a:buClr>
                <a:schemeClr val="dk1"/>
              </a:buClr>
              <a:buSzPct val="25000"/>
              <a:buFont typeface="Calibri"/>
              <a:buNone/>
            </a:pPr>
            <a:r>
              <a:rPr strike="noStrike" u="none" b="1" cap="none" baseline="0" sz="3250" lang="fr-FR" i="0">
                <a:solidFill>
                  <a:schemeClr val="dk1"/>
                </a:solidFill>
                <a:latin typeface="Calibri"/>
                <a:ea typeface="Calibri"/>
                <a:cs typeface="Calibri"/>
                <a:sym typeface="Calibri"/>
              </a:rPr>
              <a:t>Ce que le médecin du travail ne fait pas</a:t>
            </a:r>
            <a:br>
              <a:rPr strike="noStrike" u="none" b="1" cap="none" baseline="0" sz="3250" lang="fr-FR" i="0">
                <a:solidFill>
                  <a:schemeClr val="dk1"/>
                </a:solidFill>
                <a:latin typeface="Calibri"/>
                <a:ea typeface="Calibri"/>
                <a:cs typeface="Calibri"/>
                <a:sym typeface="Calibri"/>
              </a:rPr>
            </a:br>
            <a:r>
              <a:rPr strike="noStrike" u="none" b="1" cap="none" baseline="0" sz="3250" lang="fr-FR" i="0">
                <a:solidFill>
                  <a:schemeClr val="dk1"/>
                </a:solidFill>
                <a:latin typeface="Calibri"/>
                <a:ea typeface="Calibri"/>
                <a:cs typeface="Calibri"/>
                <a:sym typeface="Calibri"/>
              </a:rPr>
              <a:t>suite à un décès lié à la vie privée</a:t>
            </a:r>
          </a:p>
        </p:txBody>
      </p:sp>
      <p:sp>
        <p:nvSpPr>
          <p:cNvPr id="138" name="Shape 138"/>
          <p:cNvSpPr txBox="1"/>
          <p:nvPr/>
        </p:nvSpPr>
        <p:spPr>
          <a:xfrm>
            <a:off y="1916832" x="467543"/>
            <a:ext cy="3724095" cx="8280919"/>
          </a:xfrm>
          <a:prstGeom prst="rect">
            <a:avLst/>
          </a:prstGeom>
          <a:noFill/>
          <a:ln>
            <a:noFill/>
          </a:ln>
        </p:spPr>
        <p:txBody>
          <a:bodyPr bIns="45700" rIns="91425" lIns="91425" tIns="45700" anchor="t" anchorCtr="0">
            <a:noAutofit/>
          </a:bodyPr>
          <a:lstStyle/>
          <a:p>
            <a:pPr algn="l" rtl="0" lvl="0" marR="0" indent="0" marL="0">
              <a:spcBef>
                <a:spcPts val="0"/>
              </a:spcBef>
              <a:buNone/>
            </a:pPr>
            <a:r>
              <a:t/>
            </a:r>
            <a:endParaRPr strike="noStrike" u="none" b="0" cap="none" baseline="0" sz="4400" i="0">
              <a:solidFill>
                <a:schemeClr val="dk1"/>
              </a:solidFill>
              <a:latin typeface="Calibri"/>
              <a:ea typeface="Calibri"/>
              <a:cs typeface="Calibri"/>
              <a:sym typeface="Calibri"/>
            </a:endParaRPr>
          </a:p>
          <a:p>
            <a:pPr algn="l" rtl="0" lvl="0" marR="0" indent="-571500" marL="571500">
              <a:spcBef>
                <a:spcPts val="0"/>
              </a:spcBef>
              <a:buClr>
                <a:schemeClr val="dk1"/>
              </a:buClr>
              <a:buSzPct val="100000"/>
              <a:buFont typeface="Noto Symbol"/>
              <a:buChar char="➢"/>
            </a:pPr>
            <a:r>
              <a:rPr strike="noStrike" u="none" b="0" cap="none" baseline="0" sz="4400" lang="fr-FR" i="0">
                <a:solidFill>
                  <a:schemeClr val="dk1"/>
                </a:solidFill>
                <a:latin typeface="Calibri"/>
                <a:ea typeface="Calibri"/>
                <a:cs typeface="Calibri"/>
                <a:sym typeface="Calibri"/>
              </a:rPr>
              <a:t>Il ne fait </a:t>
            </a:r>
            <a:r>
              <a:rPr strike="noStrike" u="none" b="1" cap="none" baseline="0" sz="4400" lang="fr-FR" i="0">
                <a:solidFill>
                  <a:schemeClr val="dk1"/>
                </a:solidFill>
                <a:latin typeface="Calibri"/>
                <a:ea typeface="Calibri"/>
                <a:cs typeface="Calibri"/>
                <a:sym typeface="Calibri"/>
              </a:rPr>
              <a:t>pas de psychothérapie</a:t>
            </a:r>
          </a:p>
          <a:p>
            <a:pPr algn="l" rtl="0" lvl="0" marR="0" indent="0" marL="0">
              <a:spcBef>
                <a:spcPts val="0"/>
              </a:spcBef>
              <a:buNone/>
            </a:pPr>
            <a:r>
              <a:t/>
            </a:r>
            <a:endParaRPr strike="noStrike" u="none" b="1" cap="none" baseline="0" sz="4400" i="0">
              <a:solidFill>
                <a:schemeClr val="dk1"/>
              </a:solidFill>
              <a:latin typeface="Calibri"/>
              <a:ea typeface="Calibri"/>
              <a:cs typeface="Calibri"/>
              <a:sym typeface="Calibri"/>
            </a:endParaRPr>
          </a:p>
          <a:p>
            <a:pPr algn="l" rtl="0" lvl="0" marR="0" indent="-571500" marL="571500">
              <a:spcBef>
                <a:spcPts val="0"/>
              </a:spcBef>
              <a:buClr>
                <a:schemeClr val="dk1"/>
              </a:buClr>
              <a:buSzPct val="100000"/>
              <a:buFont typeface="Noto Symbol"/>
              <a:buChar char="➢"/>
            </a:pPr>
            <a:r>
              <a:rPr strike="noStrike" u="none" b="0" cap="none" baseline="0" sz="4400" lang="fr-FR" i="0">
                <a:solidFill>
                  <a:schemeClr val="dk1"/>
                </a:solidFill>
                <a:latin typeface="Calibri"/>
                <a:ea typeface="Calibri"/>
                <a:cs typeface="Calibri"/>
                <a:sym typeface="Calibri"/>
              </a:rPr>
              <a:t>Il n’intervient pas </a:t>
            </a:r>
            <a:r>
              <a:rPr strike="noStrike" u="none" b="1" cap="none" baseline="0" sz="4400" lang="fr-FR" i="0">
                <a:solidFill>
                  <a:schemeClr val="dk1"/>
                </a:solidFill>
                <a:latin typeface="Calibri"/>
                <a:ea typeface="Calibri"/>
                <a:cs typeface="Calibri"/>
                <a:sym typeface="Calibri"/>
              </a:rPr>
              <a:t>au niveau du collectif de travail </a:t>
            </a:r>
            <a:r>
              <a:rPr strike="noStrike" u="none" b="1" cap="none" baseline="0" sz="1600" lang="fr-FR" i="0">
                <a:solidFill>
                  <a:schemeClr val="dk1"/>
                </a:solidFill>
                <a:latin typeface="Calibri"/>
                <a:ea typeface="Calibri"/>
                <a:cs typeface="Calibri"/>
                <a:sym typeface="Calibri"/>
              </a:rPr>
              <a:t>(respect du secret médical et grande variabilité des liens affectifs entre collègues de travail et employeurs)</a:t>
            </a:r>
          </a:p>
        </p:txBody>
      </p:sp>
      <p:sp>
        <p:nvSpPr>
          <p:cNvPr id="139" name="Shape 139"/>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 </a:t>
            </a:r>
          </a:p>
        </p:txBody>
      </p:sp>
      <p:pic>
        <p:nvPicPr>
          <p:cNvPr id="140" name="Shape 140"/>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4" name="Shape 144"/>
        <p:cNvGrpSpPr/>
        <p:nvPr/>
      </p:nvGrpSpPr>
      <p:grpSpPr>
        <a:xfrm>
          <a:off y="0" x="0"/>
          <a:ext cy="0" cx="0"/>
          <a:chOff y="0" x="0"/>
          <a:chExt cy="0" cx="0"/>
        </a:xfrm>
      </p:grpSpPr>
      <p:sp>
        <p:nvSpPr>
          <p:cNvPr id="145" name="Shape 145"/>
          <p:cNvSpPr txBox="1"/>
          <p:nvPr>
            <p:ph type="title"/>
          </p:nvPr>
        </p:nvSpPr>
        <p:spPr>
          <a:xfrm>
            <a:off y="642918" x="642910"/>
            <a:ext cy="1571636"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br>
              <a:rPr strike="noStrike" u="none" b="0" cap="none" baseline="0" sz="3950" lang="fr-FR" i="0">
                <a:solidFill>
                  <a:schemeClr val="dk1"/>
                </a:solidFill>
                <a:latin typeface="Calibri"/>
                <a:ea typeface="Calibri"/>
                <a:cs typeface="Calibri"/>
                <a:sym typeface="Calibri"/>
              </a:rPr>
            </a:br>
            <a:r>
              <a:rPr strike="noStrike" u="none" b="0" cap="none" baseline="0" sz="3950" lang="fr-FR" i="0">
                <a:solidFill>
                  <a:schemeClr val="dk1"/>
                </a:solidFill>
                <a:latin typeface="Calibri"/>
                <a:ea typeface="Calibri"/>
                <a:cs typeface="Calibri"/>
                <a:sym typeface="Calibri"/>
              </a:rPr>
              <a:t> </a:t>
            </a:r>
            <a:br>
              <a:rPr strike="noStrike" u="none" b="0" cap="none" baseline="0" sz="3950" lang="fr-FR" i="0">
                <a:solidFill>
                  <a:schemeClr val="dk1"/>
                </a:solidFill>
                <a:latin typeface="Calibri"/>
                <a:ea typeface="Calibri"/>
                <a:cs typeface="Calibri"/>
                <a:sym typeface="Calibri"/>
              </a:rPr>
            </a:br>
            <a:r>
              <a:rPr strike="noStrike" u="none" b="1" cap="none" baseline="0" sz="3950" lang="fr-FR" i="0">
                <a:solidFill>
                  <a:schemeClr val="dk1"/>
                </a:solidFill>
                <a:latin typeface="Calibri"/>
                <a:ea typeface="Calibri"/>
                <a:cs typeface="Calibri"/>
                <a:sym typeface="Calibri"/>
              </a:rPr>
              <a:t>Comment avoir recours  au Médecin 		du Travail? </a:t>
            </a:r>
            <a:br>
              <a:rPr strike="noStrike" u="none" b="0" cap="none" baseline="0" sz="3950" lang="fr-FR" i="0">
                <a:solidFill>
                  <a:schemeClr val="dk1"/>
                </a:solidFill>
                <a:latin typeface="Calibri"/>
                <a:ea typeface="Calibri"/>
                <a:cs typeface="Calibri"/>
                <a:sym typeface="Calibri"/>
              </a:rPr>
            </a:br>
            <a:br>
              <a:rPr strike="noStrike" u="none" b="0" cap="none" baseline="0" sz="3950" lang="fr-FR" i="0">
                <a:solidFill>
                  <a:schemeClr val="dk1"/>
                </a:solidFill>
                <a:latin typeface="Calibri"/>
                <a:ea typeface="Calibri"/>
                <a:cs typeface="Calibri"/>
                <a:sym typeface="Calibri"/>
              </a:rPr>
            </a:br>
          </a:p>
        </p:txBody>
      </p:sp>
      <p:sp>
        <p:nvSpPr>
          <p:cNvPr id="146" name="Shape 146"/>
          <p:cNvSpPr txBox="1"/>
          <p:nvPr/>
        </p:nvSpPr>
        <p:spPr>
          <a:xfrm>
            <a:off y="2276872" x="428595"/>
            <a:ext cy="3847206" cx="8247859"/>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3600" lang="fr-FR" i="0">
                <a:solidFill>
                  <a:schemeClr val="dk1"/>
                </a:solidFill>
                <a:latin typeface="Calibri"/>
                <a:ea typeface="Calibri"/>
                <a:cs typeface="Calibri"/>
                <a:sym typeface="Calibri"/>
              </a:rPr>
              <a:t>Lors des </a:t>
            </a:r>
            <a:r>
              <a:rPr strike="noStrike" u="none" b="1" cap="none" baseline="0" sz="3600" lang="fr-FR" i="0">
                <a:solidFill>
                  <a:schemeClr val="dk1"/>
                </a:solidFill>
                <a:latin typeface="Calibri"/>
                <a:ea typeface="Calibri"/>
                <a:cs typeface="Calibri"/>
                <a:sym typeface="Calibri"/>
              </a:rPr>
              <a:t>visites médicales du travail : </a:t>
            </a:r>
          </a:p>
          <a:p>
            <a:pPr algn="l" rtl="0" lvl="0" marR="0" indent="0" marL="0">
              <a:spcBef>
                <a:spcPts val="0"/>
              </a:spcBef>
              <a:buSzPct val="25000"/>
              <a:buNone/>
            </a:pPr>
            <a:r>
              <a:rPr strike="noStrike" u="none" b="0" cap="none" baseline="0" sz="1800" lang="fr-FR" i="0">
                <a:solidFill>
                  <a:srgbClr val="92D050"/>
                </a:solidFill>
                <a:latin typeface="Calibri"/>
                <a:ea typeface="Calibri"/>
                <a:cs typeface="Calibri"/>
                <a:sym typeface="Calibri"/>
              </a:rPr>
              <a:t>Temps dédié = ½ h (secrétaire +Médecin)</a:t>
            </a:r>
          </a:p>
          <a:p>
            <a:pPr algn="l" rtl="0" lvl="0" marR="0" indent="0" marL="0">
              <a:spcBef>
                <a:spcPts val="0"/>
              </a:spcBef>
              <a:buSzPct val="25000"/>
              <a:buNone/>
            </a:pPr>
            <a:r>
              <a:rPr strike="noStrike" u="none" b="0" cap="none" baseline="0" sz="1800" lang="fr-FR" i="0">
                <a:solidFill>
                  <a:srgbClr val="92D050"/>
                </a:solidFill>
                <a:latin typeface="Calibri"/>
                <a:ea typeface="Calibri"/>
                <a:cs typeface="Calibri"/>
                <a:sym typeface="Calibri"/>
              </a:rPr>
              <a:t> </a:t>
            </a:r>
          </a:p>
          <a:p>
            <a:pPr algn="l" rtl="0" lvl="0" marR="0" indent="0" marL="0">
              <a:spcBef>
                <a:spcPts val="0"/>
              </a:spcBef>
              <a:buNone/>
            </a:pPr>
            <a:r>
              <a:t/>
            </a:r>
            <a:endParaRPr strike="noStrike" u="none" b="1" cap="none" baseline="0" sz="3600" i="0">
              <a:solidFill>
                <a:schemeClr val="dk1"/>
              </a:solidFill>
              <a:latin typeface="Calibri"/>
              <a:ea typeface="Calibri"/>
              <a:cs typeface="Calibri"/>
              <a:sym typeface="Calibri"/>
            </a:endParaRPr>
          </a:p>
          <a:p>
            <a:pPr algn="l" rtl="0" lvl="0" marR="0" indent="0" marL="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d’embauche</a:t>
            </a:r>
          </a:p>
          <a:p>
            <a:pPr algn="l" rtl="0" lvl="0" marR="0" indent="0" marL="0">
              <a:spcBef>
                <a:spcPts val="0"/>
              </a:spcBef>
              <a:buNone/>
            </a:pPr>
            <a:r>
              <a:t/>
            </a:r>
            <a:endParaRPr strike="noStrike" u="none" b="1" cap="none" baseline="0" sz="2000" i="0">
              <a:solidFill>
                <a:schemeClr val="dk1"/>
              </a:solidFill>
              <a:latin typeface="Calibri"/>
              <a:ea typeface="Calibri"/>
              <a:cs typeface="Calibri"/>
              <a:sym typeface="Calibri"/>
            </a:endParaRPr>
          </a:p>
          <a:p>
            <a:pPr algn="l" rtl="0" lvl="0" marR="0" indent="0" marL="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périodique</a:t>
            </a:r>
          </a:p>
          <a:p>
            <a:pPr algn="l" rtl="0" lvl="0" marR="0" indent="127000" marL="0">
              <a:spcBef>
                <a:spcPts val="0"/>
              </a:spcBef>
              <a:buClr>
                <a:schemeClr val="dk1"/>
              </a:buClr>
              <a:buFont typeface="Noto Symbol"/>
              <a:buNone/>
            </a:pPr>
            <a:r>
              <a:t/>
            </a:r>
            <a:endParaRPr strike="noStrike" u="none" b="0" cap="none" baseline="0" sz="2000" i="0">
              <a:solidFill>
                <a:schemeClr val="dk1"/>
              </a:solidFill>
              <a:latin typeface="Calibri"/>
              <a:ea typeface="Calibri"/>
              <a:cs typeface="Calibri"/>
              <a:sym typeface="Calibri"/>
            </a:endParaRPr>
          </a:p>
          <a:p>
            <a:pPr algn="l" rtl="0" lvl="0" marR="0" indent="0" marL="0">
              <a:spcBef>
                <a:spcPts val="0"/>
              </a:spcBef>
              <a:buSzPct val="25000"/>
              <a:buNone/>
            </a:pPr>
            <a:r>
              <a:rPr strike="noStrike" u="none" b="0" cap="none" baseline="0" sz="2000" lang="fr-FR" i="0">
                <a:solidFill>
                  <a:schemeClr val="dk1"/>
                </a:solidFill>
                <a:latin typeface="Calibri"/>
                <a:ea typeface="Calibri"/>
                <a:cs typeface="Calibri"/>
                <a:sym typeface="Calibri"/>
              </a:rPr>
              <a:t>Durant l’entretien médical : évocation de la perte d’un proche</a:t>
            </a:r>
          </a:p>
          <a:p>
            <a:pPr algn="l" rtl="0" lvl="0" marR="0" indent="0" marL="0">
              <a:spcBef>
                <a:spcPts val="0"/>
              </a:spcBef>
              <a:buNone/>
            </a:pPr>
            <a:r>
              <a:t/>
            </a:r>
            <a:endParaRPr strike="noStrike" u="none" b="0" cap="none" baseline="0" sz="2000" i="0">
              <a:solidFill>
                <a:schemeClr val="dk1"/>
              </a:solidFill>
              <a:latin typeface="Calibri"/>
              <a:ea typeface="Calibri"/>
              <a:cs typeface="Calibri"/>
              <a:sym typeface="Calibri"/>
            </a:endParaRPr>
          </a:p>
        </p:txBody>
      </p:sp>
      <p:sp>
        <p:nvSpPr>
          <p:cNvPr id="147" name="Shape 147"/>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 </a:t>
            </a:r>
          </a:p>
        </p:txBody>
      </p:sp>
      <p:pic>
        <p:nvPicPr>
          <p:cNvPr id="148" name="Shape 148"/>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2" name="Shape 152"/>
        <p:cNvGrpSpPr/>
        <p:nvPr/>
      </p:nvGrpSpPr>
      <p:grpSpPr>
        <a:xfrm>
          <a:off y="0" x="0"/>
          <a:ext cy="0" cx="0"/>
          <a:chOff y="0" x="0"/>
          <a:chExt cy="0" cx="0"/>
        </a:xfrm>
      </p:grpSpPr>
      <p:sp>
        <p:nvSpPr>
          <p:cNvPr id="153" name="Shape 153"/>
          <p:cNvSpPr txBox="1"/>
          <p:nvPr>
            <p:ph type="title"/>
          </p:nvPr>
        </p:nvSpPr>
        <p:spPr>
          <a:xfrm>
            <a:off y="274637" x="457200"/>
            <a:ext cy="1143000" cx="8229600"/>
          </a:xfrm>
          <a:prstGeom prst="rect">
            <a:avLst/>
          </a:prstGeom>
          <a:solidFill>
            <a:srgbClr val="B7CCE4"/>
          </a:solidFill>
          <a:ln>
            <a:noFill/>
          </a:ln>
        </p:spPr>
        <p:txBody>
          <a:bodyPr bIns="45700" rIns="91425" lIns="91425" tIns="45700" anchor="ctr" anchorCtr="0">
            <a:noAutofit/>
          </a:bodyPr>
          <a:lstStyle/>
          <a:p>
            <a:pPr algn="l" rtl="0" lvl="0" marR="0" indent="0" marL="0">
              <a:spcBef>
                <a:spcPts val="0"/>
              </a:spcBef>
              <a:buClr>
                <a:schemeClr val="dk1"/>
              </a:buClr>
              <a:buSzPct val="25000"/>
              <a:buFont typeface="Calibri"/>
              <a:buNone/>
            </a:pPr>
            <a:br>
              <a:rPr strike="noStrike" u="none" b="1" cap="none" baseline="0" sz="3950" lang="fr-FR" i="0">
                <a:solidFill>
                  <a:schemeClr val="dk1"/>
                </a:solidFill>
                <a:latin typeface="Calibri"/>
                <a:ea typeface="Calibri"/>
                <a:cs typeface="Calibri"/>
                <a:sym typeface="Calibri"/>
              </a:rPr>
            </a:br>
            <a:r>
              <a:rPr strike="noStrike" u="none" b="1" cap="none" baseline="0" sz="3950" lang="fr-FR" i="0">
                <a:solidFill>
                  <a:schemeClr val="dk1"/>
                </a:solidFill>
                <a:latin typeface="Calibri"/>
                <a:ea typeface="Calibri"/>
                <a:cs typeface="Calibri"/>
                <a:sym typeface="Calibri"/>
              </a:rPr>
              <a:t>Comment avoir recours  au Médecin 			du Travail?</a:t>
            </a:r>
            <a:br>
              <a:rPr strike="noStrike" u="none" b="0" cap="none" baseline="0" sz="3950" lang="fr-FR" i="0">
                <a:solidFill>
                  <a:schemeClr val="dk1"/>
                </a:solidFill>
                <a:latin typeface="Calibri"/>
                <a:ea typeface="Calibri"/>
                <a:cs typeface="Calibri"/>
                <a:sym typeface="Calibri"/>
              </a:rPr>
            </a:br>
          </a:p>
        </p:txBody>
      </p:sp>
      <p:sp>
        <p:nvSpPr>
          <p:cNvPr id="154" name="Shape 154"/>
          <p:cNvSpPr txBox="1"/>
          <p:nvPr/>
        </p:nvSpPr>
        <p:spPr>
          <a:xfrm>
            <a:off y="1500174" x="357157"/>
            <a:ext cy="4585871" cx="8427892"/>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1800" lang="fr-FR" i="0">
                <a:solidFill>
                  <a:srgbClr val="00B050"/>
                </a:solidFill>
                <a:latin typeface="Calibri"/>
                <a:ea typeface="Calibri"/>
                <a:cs typeface="Calibri"/>
                <a:sym typeface="Calibri"/>
              </a:rPr>
              <a:t>Visite spécifique = créneau horaire adapté </a:t>
            </a:r>
          </a:p>
          <a:p>
            <a:pPr algn="l" rtl="0" lvl="0" marR="0" indent="0" marL="0">
              <a:spcBef>
                <a:spcPts val="0"/>
              </a:spcBef>
              <a:buNone/>
            </a:pPr>
            <a:r>
              <a:t/>
            </a:r>
            <a:endParaRPr strike="noStrike" u="none" b="0" cap="none" baseline="0" sz="1800" i="0">
              <a:solidFill>
                <a:srgbClr val="00B050"/>
              </a:solidFill>
              <a:latin typeface="Calibri"/>
              <a:ea typeface="Calibri"/>
              <a:cs typeface="Calibri"/>
              <a:sym typeface="Calibri"/>
            </a:endParaRPr>
          </a:p>
          <a:p>
            <a:pPr algn="l" rtl="0" lvl="0" marR="0" indent="0" marL="0">
              <a:spcBef>
                <a:spcPts val="0"/>
              </a:spcBef>
              <a:buNone/>
            </a:pPr>
            <a:r>
              <a:t/>
            </a:r>
            <a:endParaRPr strike="noStrike" u="none" b="0" cap="none" baseline="0" sz="1800" i="0">
              <a:solidFill>
                <a:srgbClr val="00B050"/>
              </a:solidFill>
              <a:latin typeface="Calibri"/>
              <a:ea typeface="Calibri"/>
              <a:cs typeface="Calibri"/>
              <a:sym typeface="Calibri"/>
            </a:endParaRPr>
          </a:p>
          <a:p>
            <a:pPr algn="l" rtl="0" lvl="0" marR="0" indent="0" marL="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de pré-reprise</a:t>
            </a:r>
            <a:r>
              <a:rPr strike="noStrike" u="none" b="0" cap="none" baseline="0" sz="2800" lang="fr-FR" i="0">
                <a:solidFill>
                  <a:srgbClr val="0070C0"/>
                </a:solidFill>
                <a:latin typeface="Calibri"/>
                <a:ea typeface="Calibri"/>
                <a:cs typeface="Calibri"/>
                <a:sym typeface="Calibri"/>
              </a:rPr>
              <a:t> (si le salarié est arrêté depuis plus de trois mois)</a:t>
            </a:r>
          </a:p>
          <a:p>
            <a:pPr algn="l" rtl="0" lvl="0" marR="0" indent="0" marL="0">
              <a:spcBef>
                <a:spcPts val="0"/>
              </a:spcBef>
              <a:buSzPct val="25000"/>
              <a:buNone/>
            </a:pPr>
            <a:r>
              <a:rPr strike="noStrike" u="none" b="0" cap="none" baseline="0" sz="2000" lang="fr-FR" i="0">
                <a:solidFill>
                  <a:schemeClr val="dk1"/>
                </a:solidFill>
                <a:latin typeface="Calibri"/>
                <a:ea typeface="Calibri"/>
                <a:cs typeface="Calibri"/>
                <a:sym typeface="Calibri"/>
              </a:rPr>
              <a:t>(envisagée lorsqu’une modification de l’aptitude au travail est prévisible) </a:t>
            </a:r>
          </a:p>
          <a:p>
            <a:pPr algn="l" rtl="0" lvl="0" marR="0" indent="-457200" marL="45720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à la demande du salarié</a:t>
            </a:r>
          </a:p>
          <a:p>
            <a:pPr algn="l" rtl="0" lvl="0" marR="0" indent="0" marL="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à la demande de l’employeur </a:t>
            </a:r>
            <a:r>
              <a:rPr strike="noStrike" u="none" b="0" cap="none" baseline="0" sz="2000" lang="fr-FR" i="0">
                <a:solidFill>
                  <a:schemeClr val="dk1"/>
                </a:solidFill>
                <a:latin typeface="Calibri"/>
                <a:ea typeface="Calibri"/>
                <a:cs typeface="Calibri"/>
                <a:sym typeface="Calibri"/>
              </a:rPr>
              <a:t>(doit être motivée par écrit)</a:t>
            </a:r>
          </a:p>
          <a:p>
            <a:pPr algn="l" rtl="0" lvl="0" marR="0" indent="0" marL="0">
              <a:spcBef>
                <a:spcPts val="0"/>
              </a:spcBef>
              <a:buClr>
                <a:srgbClr val="0070C0"/>
              </a:buClr>
              <a:buSzPct val="100000"/>
              <a:buFont typeface="Noto Symbol"/>
              <a:buChar char="➢"/>
            </a:pPr>
            <a:r>
              <a:rPr strike="noStrike" u="none" b="1" cap="none" baseline="0" sz="2800" lang="fr-FR" i="0">
                <a:solidFill>
                  <a:srgbClr val="0070C0"/>
                </a:solidFill>
                <a:latin typeface="Calibri"/>
                <a:ea typeface="Calibri"/>
                <a:cs typeface="Calibri"/>
                <a:sym typeface="Calibri"/>
              </a:rPr>
              <a:t>Visite de reprise de travail </a:t>
            </a:r>
            <a:r>
              <a:rPr strike="noStrike" u="none" b="0" cap="none" baseline="0" sz="2000" lang="fr-FR" i="0">
                <a:solidFill>
                  <a:schemeClr val="dk1"/>
                </a:solidFill>
                <a:latin typeface="Calibri"/>
                <a:ea typeface="Calibri"/>
                <a:cs typeface="Calibri"/>
                <a:sym typeface="Calibri"/>
              </a:rPr>
              <a:t>(obligatoire après un arrêt de 30 jours minimum)</a:t>
            </a:r>
          </a:p>
          <a:p>
            <a:pPr algn="l" rtl="0" lvl="0" marR="0" indent="0" marL="0">
              <a:spcBef>
                <a:spcPts val="0"/>
              </a:spcBef>
              <a:buNone/>
            </a:pPr>
            <a:r>
              <a:t/>
            </a:r>
            <a:endParaRPr strike="noStrike" u="none" b="0" cap="none" baseline="0" sz="2000" i="0">
              <a:solidFill>
                <a:schemeClr val="dk1"/>
              </a:solidFill>
              <a:latin typeface="Calibri"/>
              <a:ea typeface="Calibri"/>
              <a:cs typeface="Calibri"/>
              <a:sym typeface="Calibri"/>
            </a:endParaRPr>
          </a:p>
          <a:p>
            <a:pPr algn="l" rtl="0" lvl="0" marR="0" indent="114300" marL="0">
              <a:spcBef>
                <a:spcPts val="0"/>
              </a:spcBef>
              <a:buClr>
                <a:schemeClr val="dk1"/>
              </a:buClr>
              <a:buFont typeface="Noto Symbol"/>
              <a:buNone/>
            </a:pPr>
            <a:r>
              <a:t/>
            </a:r>
            <a:endParaRPr strike="noStrike" u="none" b="0" cap="none" baseline="0" sz="1800" i="0">
              <a:solidFill>
                <a:schemeClr val="dk1"/>
              </a:solidFill>
              <a:latin typeface="Calibri"/>
              <a:ea typeface="Calibri"/>
              <a:cs typeface="Calibri"/>
              <a:sym typeface="Calibri"/>
            </a:endParaRPr>
          </a:p>
        </p:txBody>
      </p:sp>
      <p:sp>
        <p:nvSpPr>
          <p:cNvPr id="155" name="Shape 155"/>
          <p:cNvSpPr/>
          <p:nvPr/>
        </p:nvSpPr>
        <p:spPr>
          <a:xfrm>
            <a:off y="5949280" x="5364087"/>
            <a:ext cy="507830" cx="3779911"/>
          </a:xfrm>
          <a:prstGeom prst="rect">
            <a:avLst/>
          </a:prstGeom>
          <a:noFill/>
          <a:ln>
            <a:noFill/>
          </a:ln>
        </p:spPr>
        <p:txBody>
          <a:bodyPr bIns="45700" rIns="91425" lIns="91425" tIns="45700" anchor="t" anchorCtr="0">
            <a:noAutofit/>
          </a:bodyPr>
          <a:lstStyle/>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Congrès :     « Deuil et Monde du Travail »</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19 novembre 2014</a:t>
            </a:r>
          </a:p>
          <a:p>
            <a:pPr algn="l" rtl="0" lvl="0" marR="0" indent="0" marL="0">
              <a:spcBef>
                <a:spcPts val="0"/>
              </a:spcBef>
              <a:buSzPct val="25000"/>
              <a:buNone/>
            </a:pPr>
            <a:r>
              <a:rPr strike="noStrike" u="none" b="0" cap="none" baseline="0" sz="900" lang="fr-FR" i="0">
                <a:solidFill>
                  <a:srgbClr val="C4BD97"/>
                </a:solidFill>
                <a:latin typeface="Calibri"/>
                <a:ea typeface="Calibri"/>
                <a:cs typeface="Calibri"/>
                <a:sym typeface="Calibri"/>
              </a:rPr>
              <a:t>Dr BARRIERE</a:t>
            </a:r>
          </a:p>
        </p:txBody>
      </p:sp>
      <p:pic>
        <p:nvPicPr>
          <p:cNvPr id="156" name="Shape 156"/>
          <p:cNvPicPr preferRelativeResize="0"/>
          <p:nvPr/>
        </p:nvPicPr>
        <p:blipFill rotWithShape="1">
          <a:blip r:embed="rId3">
            <a:alphaModFix/>
          </a:blip>
          <a:srcRect t="0" b="0" r="0" l="0"/>
          <a:stretch/>
        </p:blipFill>
        <p:spPr>
          <a:xfrm>
            <a:off y="6133946" x="7956375"/>
            <a:ext cy="304799" cx="828675"/>
          </a:xfrm>
          <a:prstGeom prst="rect">
            <a:avLst/>
          </a:prstGeom>
          <a:noFill/>
          <a:ln>
            <a:noFill/>
          </a:ln>
        </p:spPr>
      </p:pic>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